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81" r:id="rId4"/>
    <p:sldMasterId id="2147483682"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cf8e9dbb77_4_502: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7" name="Google Shape;117;g3cf8e9dbb77_4_502: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118" name="Google Shape;118;g3cf8e9dbb77_4_502: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g3cf8e9dbb77_4_686: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9" name="Google Shape;309;g3cf8e9dbb77_4_686: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310" name="Google Shape;310;g3cf8e9dbb77_4_686: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g3cf8e9dbb77_4_704: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8" name="Google Shape;328;g3cf8e9dbb77_4_704: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329" name="Google Shape;329;g3cf8e9dbb77_4_704: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7" name="Shape 347"/>
        <p:cNvGrpSpPr/>
        <p:nvPr/>
      </p:nvGrpSpPr>
      <p:grpSpPr>
        <a:xfrm>
          <a:off x="0" y="0"/>
          <a:ext cx="0" cy="0"/>
          <a:chOff x="0" y="0"/>
          <a:chExt cx="0" cy="0"/>
        </a:xfrm>
      </p:grpSpPr>
      <p:sp>
        <p:nvSpPr>
          <p:cNvPr id="348" name="Google Shape;348;g3cf8e9dbb77_4_724: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9" name="Google Shape;349;g3cf8e9dbb77_4_724: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350" name="Google Shape;350;g3cf8e9dbb77_4_724: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5" name="Shape 375"/>
        <p:cNvGrpSpPr/>
        <p:nvPr/>
      </p:nvGrpSpPr>
      <p:grpSpPr>
        <a:xfrm>
          <a:off x="0" y="0"/>
          <a:ext cx="0" cy="0"/>
          <a:chOff x="0" y="0"/>
          <a:chExt cx="0" cy="0"/>
        </a:xfrm>
      </p:grpSpPr>
      <p:sp>
        <p:nvSpPr>
          <p:cNvPr id="376" name="Google Shape;376;g3cf8e9dbb77_4_751: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77" name="Google Shape;377;g3cf8e9dbb77_4_751: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378" name="Google Shape;378;g3cf8e9dbb77_4_751: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3" name="Shape 403"/>
        <p:cNvGrpSpPr/>
        <p:nvPr/>
      </p:nvGrpSpPr>
      <p:grpSpPr>
        <a:xfrm>
          <a:off x="0" y="0"/>
          <a:ext cx="0" cy="0"/>
          <a:chOff x="0" y="0"/>
          <a:chExt cx="0" cy="0"/>
        </a:xfrm>
      </p:grpSpPr>
      <p:sp>
        <p:nvSpPr>
          <p:cNvPr id="404" name="Google Shape;404;g3cf8e9dbb77_4_778: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5" name="Google Shape;405;g3cf8e9dbb77_4_778: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406" name="Google Shape;406;g3cf8e9dbb77_4_778: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6" name="Shape 436"/>
        <p:cNvGrpSpPr/>
        <p:nvPr/>
      </p:nvGrpSpPr>
      <p:grpSpPr>
        <a:xfrm>
          <a:off x="0" y="0"/>
          <a:ext cx="0" cy="0"/>
          <a:chOff x="0" y="0"/>
          <a:chExt cx="0" cy="0"/>
        </a:xfrm>
      </p:grpSpPr>
      <p:sp>
        <p:nvSpPr>
          <p:cNvPr id="437" name="Google Shape;437;g3cf8e9dbb77_4_810: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38" name="Google Shape;438;g3cf8e9dbb77_4_810: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439" name="Google Shape;439;g3cf8e9dbb77_4_810: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9" name="Shape 469"/>
        <p:cNvGrpSpPr/>
        <p:nvPr/>
      </p:nvGrpSpPr>
      <p:grpSpPr>
        <a:xfrm>
          <a:off x="0" y="0"/>
          <a:ext cx="0" cy="0"/>
          <a:chOff x="0" y="0"/>
          <a:chExt cx="0" cy="0"/>
        </a:xfrm>
      </p:grpSpPr>
      <p:sp>
        <p:nvSpPr>
          <p:cNvPr id="470" name="Google Shape;470;g3cf8e9dbb77_4_842: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71" name="Google Shape;471;g3cf8e9dbb77_4_842: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472" name="Google Shape;472;g3cf8e9dbb77_4_842: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9" name="Shape 489"/>
        <p:cNvGrpSpPr/>
        <p:nvPr/>
      </p:nvGrpSpPr>
      <p:grpSpPr>
        <a:xfrm>
          <a:off x="0" y="0"/>
          <a:ext cx="0" cy="0"/>
          <a:chOff x="0" y="0"/>
          <a:chExt cx="0" cy="0"/>
        </a:xfrm>
      </p:grpSpPr>
      <p:sp>
        <p:nvSpPr>
          <p:cNvPr id="490" name="Google Shape;490;g3cf8e9dbb77_4_861: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91" name="Google Shape;491;g3cf8e9dbb77_4_861: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492" name="Google Shape;492;g3cf8e9dbb77_4_861: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8" name="Shape 518"/>
        <p:cNvGrpSpPr/>
        <p:nvPr/>
      </p:nvGrpSpPr>
      <p:grpSpPr>
        <a:xfrm>
          <a:off x="0" y="0"/>
          <a:ext cx="0" cy="0"/>
          <a:chOff x="0" y="0"/>
          <a:chExt cx="0" cy="0"/>
        </a:xfrm>
      </p:grpSpPr>
      <p:sp>
        <p:nvSpPr>
          <p:cNvPr id="519" name="Google Shape;519;g3cf8e9dbb77_4_889: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0" name="Google Shape;520;g3cf8e9dbb77_4_889: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521" name="Google Shape;521;g3cf8e9dbb77_4_889: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5" name="Shape 545"/>
        <p:cNvGrpSpPr/>
        <p:nvPr/>
      </p:nvGrpSpPr>
      <p:grpSpPr>
        <a:xfrm>
          <a:off x="0" y="0"/>
          <a:ext cx="0" cy="0"/>
          <a:chOff x="0" y="0"/>
          <a:chExt cx="0" cy="0"/>
        </a:xfrm>
      </p:grpSpPr>
      <p:sp>
        <p:nvSpPr>
          <p:cNvPr id="546" name="Google Shape;546;g3cf8e9dbb77_4_915: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47" name="Google Shape;547;g3cf8e9dbb77_4_915: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548" name="Google Shape;548;g3cf8e9dbb77_4_915: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3cf8e9dbb77_4_515: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0" name="Google Shape;130;g3cf8e9dbb77_4_515: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131" name="Google Shape;131;g3cf8e9dbb77_4_515: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8" name="Shape 568"/>
        <p:cNvGrpSpPr/>
        <p:nvPr/>
      </p:nvGrpSpPr>
      <p:grpSpPr>
        <a:xfrm>
          <a:off x="0" y="0"/>
          <a:ext cx="0" cy="0"/>
          <a:chOff x="0" y="0"/>
          <a:chExt cx="0" cy="0"/>
        </a:xfrm>
      </p:grpSpPr>
      <p:sp>
        <p:nvSpPr>
          <p:cNvPr id="569" name="Google Shape;569;g3cf8e9dbb77_4_937: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70" name="Google Shape;570;g3cf8e9dbb77_4_937: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571" name="Google Shape;571;g3cf8e9dbb77_4_937: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8" name="Shape 598"/>
        <p:cNvGrpSpPr/>
        <p:nvPr/>
      </p:nvGrpSpPr>
      <p:grpSpPr>
        <a:xfrm>
          <a:off x="0" y="0"/>
          <a:ext cx="0" cy="0"/>
          <a:chOff x="0" y="0"/>
          <a:chExt cx="0" cy="0"/>
        </a:xfrm>
      </p:grpSpPr>
      <p:sp>
        <p:nvSpPr>
          <p:cNvPr id="599" name="Google Shape;599;g3cf8e9dbb77_4_966: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00" name="Google Shape;600;g3cf8e9dbb77_4_966: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601" name="Google Shape;601;g3cf8e9dbb77_4_966: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4" name="Shape 624"/>
        <p:cNvGrpSpPr/>
        <p:nvPr/>
      </p:nvGrpSpPr>
      <p:grpSpPr>
        <a:xfrm>
          <a:off x="0" y="0"/>
          <a:ext cx="0" cy="0"/>
          <a:chOff x="0" y="0"/>
          <a:chExt cx="0" cy="0"/>
        </a:xfrm>
      </p:grpSpPr>
      <p:sp>
        <p:nvSpPr>
          <p:cNvPr id="625" name="Google Shape;625;g3cf8e9dbb77_4_991:notes"/>
          <p:cNvSpPr/>
          <p:nvPr>
            <p:ph idx="2" type="sldImg"/>
          </p:nvPr>
        </p:nvSpPr>
        <p:spPr>
          <a:xfrm>
            <a:off x="1828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26" name="Google Shape;626;g3cf8e9dbb77_4_991: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627" name="Google Shape;627;g3cf8e9dbb77_4_991: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3cf8e9dbb77_4_523: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9" name="Google Shape;139;g3cf8e9dbb77_4_523: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140" name="Google Shape;140;g3cf8e9dbb77_4_523: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cf8e9dbb77_4_537: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4" name="Google Shape;154;g3cf8e9dbb77_4_537: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155" name="Google Shape;155;g3cf8e9dbb77_4_537: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3cf8e9dbb77_4_555: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3" name="Google Shape;173;g3cf8e9dbb77_4_555: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174" name="Google Shape;174;g3cf8e9dbb77_4_555: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3cf8e9dbb77_4_577: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6" name="Google Shape;196;g3cf8e9dbb77_4_577: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197" name="Google Shape;197;g3cf8e9dbb77_4_577: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g3cf8e9dbb77_4_611: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1" name="Google Shape;231;g3cf8e9dbb77_4_611: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232" name="Google Shape;232;g3cf8e9dbb77_4_611: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g3cf8e9dbb77_4_630: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1" name="Google Shape;251;g3cf8e9dbb77_4_630: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252" name="Google Shape;252;g3cf8e9dbb77_4_630: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g3cf8e9dbb77_4_656: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8" name="Google Shape;278;g3cf8e9dbb77_4_656: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279" name="Google Shape;279;g3cf8e9dbb77_4_656: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master">
  <p:cSld name="Slide 1 master">
    <p:bg>
      <p:bgPr>
        <a:solidFill>
          <a:srgbClr val="000000"/>
        </a:solidFill>
      </p:bgPr>
    </p:bg>
    <p:spTree>
      <p:nvGrpSpPr>
        <p:cNvPr id="50" name="Shape 50"/>
        <p:cNvGrpSpPr/>
        <p:nvPr/>
      </p:nvGrpSpPr>
      <p:grpSpPr>
        <a:xfrm>
          <a:off x="0" y="0"/>
          <a:ext cx="0" cy="0"/>
          <a:chOff x="0" y="0"/>
          <a:chExt cx="0" cy="0"/>
        </a:xfrm>
      </p:grpSpPr>
      <p:sp>
        <p:nvSpPr>
          <p:cNvPr id="51" name="Google Shape;51;p13"/>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52" name="Google Shape;52;p13"/>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master">
  <p:cSld name="Slide 2 master">
    <p:bg>
      <p:bgPr>
        <a:solidFill>
          <a:srgbClr val="000000"/>
        </a:solidFill>
      </p:bgPr>
    </p:bg>
    <p:spTree>
      <p:nvGrpSpPr>
        <p:cNvPr id="53" name="Shape 53"/>
        <p:cNvGrpSpPr/>
        <p:nvPr/>
      </p:nvGrpSpPr>
      <p:grpSpPr>
        <a:xfrm>
          <a:off x="0" y="0"/>
          <a:ext cx="0" cy="0"/>
          <a:chOff x="0" y="0"/>
          <a:chExt cx="0" cy="0"/>
        </a:xfrm>
      </p:grpSpPr>
      <p:sp>
        <p:nvSpPr>
          <p:cNvPr id="54" name="Google Shape;54;p14"/>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55" name="Google Shape;55;p14"/>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master">
  <p:cSld name="Slide 3 master">
    <p:bg>
      <p:bgPr>
        <a:solidFill>
          <a:srgbClr val="000000"/>
        </a:solidFill>
      </p:bgPr>
    </p:bg>
    <p:spTree>
      <p:nvGrpSpPr>
        <p:cNvPr id="56" name="Shape 56"/>
        <p:cNvGrpSpPr/>
        <p:nvPr/>
      </p:nvGrpSpPr>
      <p:grpSpPr>
        <a:xfrm>
          <a:off x="0" y="0"/>
          <a:ext cx="0" cy="0"/>
          <a:chOff x="0" y="0"/>
          <a:chExt cx="0" cy="0"/>
        </a:xfrm>
      </p:grpSpPr>
      <p:sp>
        <p:nvSpPr>
          <p:cNvPr id="57" name="Google Shape;57;p15"/>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58" name="Google Shape;58;p15"/>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master">
  <p:cSld name="Slide 4 master">
    <p:bg>
      <p:bgPr>
        <a:solidFill>
          <a:srgbClr val="000000"/>
        </a:solidFill>
      </p:bgPr>
    </p:bg>
    <p:spTree>
      <p:nvGrpSpPr>
        <p:cNvPr id="59" name="Shape 59"/>
        <p:cNvGrpSpPr/>
        <p:nvPr/>
      </p:nvGrpSpPr>
      <p:grpSpPr>
        <a:xfrm>
          <a:off x="0" y="0"/>
          <a:ext cx="0" cy="0"/>
          <a:chOff x="0" y="0"/>
          <a:chExt cx="0" cy="0"/>
        </a:xfrm>
      </p:grpSpPr>
      <p:sp>
        <p:nvSpPr>
          <p:cNvPr id="60" name="Google Shape;60;p16"/>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61" name="Google Shape;61;p16"/>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master">
  <p:cSld name="Slide 5 master">
    <p:bg>
      <p:bgPr>
        <a:solidFill>
          <a:srgbClr val="000000"/>
        </a:solidFill>
      </p:bgPr>
    </p:bg>
    <p:spTree>
      <p:nvGrpSpPr>
        <p:cNvPr id="62" name="Shape 62"/>
        <p:cNvGrpSpPr/>
        <p:nvPr/>
      </p:nvGrpSpPr>
      <p:grpSpPr>
        <a:xfrm>
          <a:off x="0" y="0"/>
          <a:ext cx="0" cy="0"/>
          <a:chOff x="0" y="0"/>
          <a:chExt cx="0" cy="0"/>
        </a:xfrm>
      </p:grpSpPr>
      <p:sp>
        <p:nvSpPr>
          <p:cNvPr id="63" name="Google Shape;63;p17"/>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64" name="Google Shape;64;p17"/>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master">
  <p:cSld name="Slide 6 master">
    <p:bg>
      <p:bgPr>
        <a:solidFill>
          <a:srgbClr val="000000"/>
        </a:solidFill>
      </p:bgPr>
    </p:bg>
    <p:spTree>
      <p:nvGrpSpPr>
        <p:cNvPr id="65" name="Shape 65"/>
        <p:cNvGrpSpPr/>
        <p:nvPr/>
      </p:nvGrpSpPr>
      <p:grpSpPr>
        <a:xfrm>
          <a:off x="0" y="0"/>
          <a:ext cx="0" cy="0"/>
          <a:chOff x="0" y="0"/>
          <a:chExt cx="0" cy="0"/>
        </a:xfrm>
      </p:grpSpPr>
      <p:sp>
        <p:nvSpPr>
          <p:cNvPr id="66" name="Google Shape;66;p18"/>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67" name="Google Shape;67;p18"/>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master">
  <p:cSld name="Slide 7 master">
    <p:bg>
      <p:bgPr>
        <a:solidFill>
          <a:srgbClr val="000000"/>
        </a:solidFill>
      </p:bgPr>
    </p:bg>
    <p:spTree>
      <p:nvGrpSpPr>
        <p:cNvPr id="68" name="Shape 68"/>
        <p:cNvGrpSpPr/>
        <p:nvPr/>
      </p:nvGrpSpPr>
      <p:grpSpPr>
        <a:xfrm>
          <a:off x="0" y="0"/>
          <a:ext cx="0" cy="0"/>
          <a:chOff x="0" y="0"/>
          <a:chExt cx="0" cy="0"/>
        </a:xfrm>
      </p:grpSpPr>
      <p:sp>
        <p:nvSpPr>
          <p:cNvPr id="69" name="Google Shape;69;p19"/>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70" name="Google Shape;70;p19"/>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master">
  <p:cSld name="Slide 8 master">
    <p:bg>
      <p:bgPr>
        <a:solidFill>
          <a:srgbClr val="000000"/>
        </a:solidFill>
      </p:bgPr>
    </p:bg>
    <p:spTree>
      <p:nvGrpSpPr>
        <p:cNvPr id="71" name="Shape 71"/>
        <p:cNvGrpSpPr/>
        <p:nvPr/>
      </p:nvGrpSpPr>
      <p:grpSpPr>
        <a:xfrm>
          <a:off x="0" y="0"/>
          <a:ext cx="0" cy="0"/>
          <a:chOff x="0" y="0"/>
          <a:chExt cx="0" cy="0"/>
        </a:xfrm>
      </p:grpSpPr>
      <p:sp>
        <p:nvSpPr>
          <p:cNvPr id="72" name="Google Shape;72;p20"/>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73" name="Google Shape;73;p20"/>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master">
  <p:cSld name="Slide 9 master">
    <p:bg>
      <p:bgPr>
        <a:solidFill>
          <a:srgbClr val="000000"/>
        </a:solidFill>
      </p:bgPr>
    </p:bg>
    <p:spTree>
      <p:nvGrpSpPr>
        <p:cNvPr id="74" name="Shape 74"/>
        <p:cNvGrpSpPr/>
        <p:nvPr/>
      </p:nvGrpSpPr>
      <p:grpSpPr>
        <a:xfrm>
          <a:off x="0" y="0"/>
          <a:ext cx="0" cy="0"/>
          <a:chOff x="0" y="0"/>
          <a:chExt cx="0" cy="0"/>
        </a:xfrm>
      </p:grpSpPr>
      <p:sp>
        <p:nvSpPr>
          <p:cNvPr id="75" name="Google Shape;75;p21"/>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76" name="Google Shape;76;p21"/>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master">
  <p:cSld name="Slide 10 master">
    <p:bg>
      <p:bgPr>
        <a:solidFill>
          <a:srgbClr val="000000"/>
        </a:solidFill>
      </p:bgPr>
    </p:bg>
    <p:spTree>
      <p:nvGrpSpPr>
        <p:cNvPr id="77" name="Shape 77"/>
        <p:cNvGrpSpPr/>
        <p:nvPr/>
      </p:nvGrpSpPr>
      <p:grpSpPr>
        <a:xfrm>
          <a:off x="0" y="0"/>
          <a:ext cx="0" cy="0"/>
          <a:chOff x="0" y="0"/>
          <a:chExt cx="0" cy="0"/>
        </a:xfrm>
      </p:grpSpPr>
      <p:sp>
        <p:nvSpPr>
          <p:cNvPr id="78" name="Google Shape;78;p22"/>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79" name="Google Shape;79;p22"/>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master">
  <p:cSld name="Slide 11 master">
    <p:bg>
      <p:bgPr>
        <a:solidFill>
          <a:srgbClr val="000000"/>
        </a:solidFill>
      </p:bgPr>
    </p:bg>
    <p:spTree>
      <p:nvGrpSpPr>
        <p:cNvPr id="80" name="Shape 80"/>
        <p:cNvGrpSpPr/>
        <p:nvPr/>
      </p:nvGrpSpPr>
      <p:grpSpPr>
        <a:xfrm>
          <a:off x="0" y="0"/>
          <a:ext cx="0" cy="0"/>
          <a:chOff x="0" y="0"/>
          <a:chExt cx="0" cy="0"/>
        </a:xfrm>
      </p:grpSpPr>
      <p:sp>
        <p:nvSpPr>
          <p:cNvPr id="81" name="Google Shape;81;p23"/>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82" name="Google Shape;82;p23"/>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2 master">
  <p:cSld name="Slide 12 master">
    <p:bg>
      <p:bgPr>
        <a:solidFill>
          <a:srgbClr val="000000"/>
        </a:solidFill>
      </p:bgPr>
    </p:bg>
    <p:spTree>
      <p:nvGrpSpPr>
        <p:cNvPr id="83" name="Shape 83"/>
        <p:cNvGrpSpPr/>
        <p:nvPr/>
      </p:nvGrpSpPr>
      <p:grpSpPr>
        <a:xfrm>
          <a:off x="0" y="0"/>
          <a:ext cx="0" cy="0"/>
          <a:chOff x="0" y="0"/>
          <a:chExt cx="0" cy="0"/>
        </a:xfrm>
      </p:grpSpPr>
      <p:sp>
        <p:nvSpPr>
          <p:cNvPr id="84" name="Google Shape;84;p24"/>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85" name="Google Shape;85;p24"/>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3 master">
  <p:cSld name="Slide 13 master">
    <p:bg>
      <p:bgPr>
        <a:solidFill>
          <a:srgbClr val="000000"/>
        </a:solidFill>
      </p:bgPr>
    </p:bg>
    <p:spTree>
      <p:nvGrpSpPr>
        <p:cNvPr id="86" name="Shape 86"/>
        <p:cNvGrpSpPr/>
        <p:nvPr/>
      </p:nvGrpSpPr>
      <p:grpSpPr>
        <a:xfrm>
          <a:off x="0" y="0"/>
          <a:ext cx="0" cy="0"/>
          <a:chOff x="0" y="0"/>
          <a:chExt cx="0" cy="0"/>
        </a:xfrm>
      </p:grpSpPr>
      <p:sp>
        <p:nvSpPr>
          <p:cNvPr id="87" name="Google Shape;87;p25"/>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88" name="Google Shape;88;p25"/>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4 master">
  <p:cSld name="Slide 14 master">
    <p:bg>
      <p:bgPr>
        <a:solidFill>
          <a:srgbClr val="000000"/>
        </a:solidFill>
      </p:bgPr>
    </p:bg>
    <p:spTree>
      <p:nvGrpSpPr>
        <p:cNvPr id="89" name="Shape 89"/>
        <p:cNvGrpSpPr/>
        <p:nvPr/>
      </p:nvGrpSpPr>
      <p:grpSpPr>
        <a:xfrm>
          <a:off x="0" y="0"/>
          <a:ext cx="0" cy="0"/>
          <a:chOff x="0" y="0"/>
          <a:chExt cx="0" cy="0"/>
        </a:xfrm>
      </p:grpSpPr>
      <p:sp>
        <p:nvSpPr>
          <p:cNvPr id="90" name="Google Shape;90;p26"/>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91" name="Google Shape;91;p26"/>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5 master">
  <p:cSld name="Slide 15 master">
    <p:bg>
      <p:bgPr>
        <a:solidFill>
          <a:srgbClr val="000000"/>
        </a:solidFill>
      </p:bgPr>
    </p:bg>
    <p:spTree>
      <p:nvGrpSpPr>
        <p:cNvPr id="92" name="Shape 92"/>
        <p:cNvGrpSpPr/>
        <p:nvPr/>
      </p:nvGrpSpPr>
      <p:grpSpPr>
        <a:xfrm>
          <a:off x="0" y="0"/>
          <a:ext cx="0" cy="0"/>
          <a:chOff x="0" y="0"/>
          <a:chExt cx="0" cy="0"/>
        </a:xfrm>
      </p:grpSpPr>
      <p:sp>
        <p:nvSpPr>
          <p:cNvPr id="93" name="Google Shape;93;p27"/>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94" name="Google Shape;94;p27"/>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6 master">
  <p:cSld name="Slide 16 master">
    <p:bg>
      <p:bgPr>
        <a:solidFill>
          <a:srgbClr val="000000"/>
        </a:solidFill>
      </p:bgPr>
    </p:bg>
    <p:spTree>
      <p:nvGrpSpPr>
        <p:cNvPr id="95" name="Shape 95"/>
        <p:cNvGrpSpPr/>
        <p:nvPr/>
      </p:nvGrpSpPr>
      <p:grpSpPr>
        <a:xfrm>
          <a:off x="0" y="0"/>
          <a:ext cx="0" cy="0"/>
          <a:chOff x="0" y="0"/>
          <a:chExt cx="0" cy="0"/>
        </a:xfrm>
      </p:grpSpPr>
      <p:sp>
        <p:nvSpPr>
          <p:cNvPr id="96" name="Google Shape;96;p28"/>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97" name="Google Shape;97;p28"/>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7 master">
  <p:cSld name="Slide 17 master">
    <p:bg>
      <p:bgPr>
        <a:solidFill>
          <a:srgbClr val="000000"/>
        </a:solidFill>
      </p:bgPr>
    </p:bg>
    <p:spTree>
      <p:nvGrpSpPr>
        <p:cNvPr id="98" name="Shape 98"/>
        <p:cNvGrpSpPr/>
        <p:nvPr/>
      </p:nvGrpSpPr>
      <p:grpSpPr>
        <a:xfrm>
          <a:off x="0" y="0"/>
          <a:ext cx="0" cy="0"/>
          <a:chOff x="0" y="0"/>
          <a:chExt cx="0" cy="0"/>
        </a:xfrm>
      </p:grpSpPr>
      <p:sp>
        <p:nvSpPr>
          <p:cNvPr id="99" name="Google Shape;99;p29"/>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100" name="Google Shape;100;p29"/>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8 master">
  <p:cSld name="Slide 18 master">
    <p:bg>
      <p:bgPr>
        <a:solidFill>
          <a:srgbClr val="000000"/>
        </a:solidFill>
      </p:bgPr>
    </p:bg>
    <p:spTree>
      <p:nvGrpSpPr>
        <p:cNvPr id="101" name="Shape 101"/>
        <p:cNvGrpSpPr/>
        <p:nvPr/>
      </p:nvGrpSpPr>
      <p:grpSpPr>
        <a:xfrm>
          <a:off x="0" y="0"/>
          <a:ext cx="0" cy="0"/>
          <a:chOff x="0" y="0"/>
          <a:chExt cx="0" cy="0"/>
        </a:xfrm>
      </p:grpSpPr>
      <p:sp>
        <p:nvSpPr>
          <p:cNvPr id="102" name="Google Shape;102;p30"/>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103" name="Google Shape;103;p30"/>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9 master">
  <p:cSld name="Slide 19 master">
    <p:bg>
      <p:bgPr>
        <a:solidFill>
          <a:srgbClr val="000000"/>
        </a:solidFill>
      </p:bgPr>
    </p:bg>
    <p:spTree>
      <p:nvGrpSpPr>
        <p:cNvPr id="104" name="Shape 104"/>
        <p:cNvGrpSpPr/>
        <p:nvPr/>
      </p:nvGrpSpPr>
      <p:grpSpPr>
        <a:xfrm>
          <a:off x="0" y="0"/>
          <a:ext cx="0" cy="0"/>
          <a:chOff x="0" y="0"/>
          <a:chExt cx="0" cy="0"/>
        </a:xfrm>
      </p:grpSpPr>
      <p:sp>
        <p:nvSpPr>
          <p:cNvPr id="105" name="Google Shape;105;p31"/>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106" name="Google Shape;106;p31"/>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0 master">
  <p:cSld name="Slide 20 master">
    <p:bg>
      <p:bgPr>
        <a:solidFill>
          <a:srgbClr val="000000"/>
        </a:solidFill>
      </p:bgPr>
    </p:bg>
    <p:spTree>
      <p:nvGrpSpPr>
        <p:cNvPr id="107" name="Shape 107"/>
        <p:cNvGrpSpPr/>
        <p:nvPr/>
      </p:nvGrpSpPr>
      <p:grpSpPr>
        <a:xfrm>
          <a:off x="0" y="0"/>
          <a:ext cx="0" cy="0"/>
          <a:chOff x="0" y="0"/>
          <a:chExt cx="0" cy="0"/>
        </a:xfrm>
      </p:grpSpPr>
      <p:sp>
        <p:nvSpPr>
          <p:cNvPr id="108" name="Google Shape;108;p32"/>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109" name="Google Shape;109;p32"/>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1 master">
  <p:cSld name="Slide 21 master">
    <p:bg>
      <p:bgPr>
        <a:solidFill>
          <a:srgbClr val="000000"/>
        </a:solidFill>
      </p:bgPr>
    </p:bg>
    <p:spTree>
      <p:nvGrpSpPr>
        <p:cNvPr id="110" name="Shape 110"/>
        <p:cNvGrpSpPr/>
        <p:nvPr/>
      </p:nvGrpSpPr>
      <p:grpSpPr>
        <a:xfrm>
          <a:off x="0" y="0"/>
          <a:ext cx="0" cy="0"/>
          <a:chOff x="0" y="0"/>
          <a:chExt cx="0" cy="0"/>
        </a:xfrm>
      </p:grpSpPr>
      <p:sp>
        <p:nvSpPr>
          <p:cNvPr id="111" name="Google Shape;111;p33"/>
          <p:cNvSpPr/>
          <p:nvPr/>
        </p:nvSpPr>
        <p:spPr>
          <a:xfrm>
            <a:off x="0" y="0"/>
            <a:ext cx="9144000" cy="5143500"/>
          </a:xfrm>
          <a:prstGeom prst="rect">
            <a:avLst/>
          </a:prstGeom>
          <a:solidFill>
            <a:srgbClr val="FAFAFA"/>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
        <p:nvSpPr>
          <p:cNvPr id="112" name="Google Shape;112;p33"/>
          <p:cNvSpPr/>
          <p:nvPr/>
        </p:nvSpPr>
        <p:spPr>
          <a:xfrm>
            <a:off x="0" y="0"/>
            <a:ext cx="9144000" cy="5143500"/>
          </a:xfrm>
          <a:prstGeom prst="rect">
            <a:avLst/>
          </a:prstGeom>
          <a:solidFill>
            <a:srgbClr val="FFFFFF"/>
          </a:solidFill>
          <a:ln>
            <a:noFill/>
          </a:ln>
        </p:spPr>
        <p:txBody>
          <a:bodyPr anchorCtr="0" anchor="ctr" bIns="57150" lIns="57150" spcFirstLastPara="1" rIns="57150" wrap="square" tIns="57150">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14" name="Shape 114"/>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5" Type="http://schemas.openxmlformats.org/officeDocument/2006/relationships/slideLayout" Target="../slideLayouts/slideLayout5.xml"/><Relationship Id="rId6" Type="http://schemas.openxmlformats.org/officeDocument/2006/relationships/slideLayout" Target="../slideLayouts/slideLayout6.xml"/><Relationship Id="rId29" Type="http://schemas.openxmlformats.org/officeDocument/2006/relationships/slideLayout" Target="../slideLayouts/slideLayout29.xml"/><Relationship Id="rId7" Type="http://schemas.openxmlformats.org/officeDocument/2006/relationships/slideLayout" Target="../slideLayouts/slideLayout7.xml"/><Relationship Id="rId8" Type="http://schemas.openxmlformats.org/officeDocument/2006/relationships/slideLayout" Target="../slideLayouts/slideLayout8.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11" Type="http://schemas.openxmlformats.org/officeDocument/2006/relationships/slideLayout" Target="../slideLayouts/slideLayout11.xml"/><Relationship Id="rId33" Type="http://schemas.openxmlformats.org/officeDocument/2006/relationships/theme" Target="../theme/theme2.xml"/><Relationship Id="rId10" Type="http://schemas.openxmlformats.org/officeDocument/2006/relationships/slideLayout" Target="../slideLayouts/slideLayout10.xml"/><Relationship Id="rId32" Type="http://schemas.openxmlformats.org/officeDocument/2006/relationships/slideLayout" Target="../slideLayouts/slideLayout32.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80"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A3728"/>
        </a:solidFill>
      </p:bgPr>
    </p:bg>
    <p:spTree>
      <p:nvGrpSpPr>
        <p:cNvPr id="119" name="Shape 119"/>
        <p:cNvGrpSpPr/>
        <p:nvPr/>
      </p:nvGrpSpPr>
      <p:grpSpPr>
        <a:xfrm>
          <a:off x="0" y="0"/>
          <a:ext cx="0" cy="0"/>
          <a:chOff x="0" y="0"/>
          <a:chExt cx="0" cy="0"/>
        </a:xfrm>
      </p:grpSpPr>
      <p:sp>
        <p:nvSpPr>
          <p:cNvPr id="120" name="Google Shape;120;p36"/>
          <p:cNvSpPr/>
          <p:nvPr/>
        </p:nvSpPr>
        <p:spPr>
          <a:xfrm>
            <a:off x="0" y="0"/>
            <a:ext cx="9144000" cy="164700"/>
          </a:xfrm>
          <a:prstGeom prst="rect">
            <a:avLst/>
          </a:prstGeom>
          <a:solidFill>
            <a:srgbClr val="FAF6F0"/>
          </a:solidFill>
          <a:ln cap="flat" cmpd="sng" w="12700">
            <a:solidFill>
              <a:srgbClr val="FAF6F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 name="Google Shape;121;p36"/>
          <p:cNvSpPr/>
          <p:nvPr/>
        </p:nvSpPr>
        <p:spPr>
          <a:xfrm>
            <a:off x="0" y="4974336"/>
            <a:ext cx="9144000" cy="164700"/>
          </a:xfrm>
          <a:prstGeom prst="rect">
            <a:avLst/>
          </a:prstGeom>
          <a:solidFill>
            <a:srgbClr val="FAF6F0"/>
          </a:solidFill>
          <a:ln cap="flat" cmpd="sng" w="12700">
            <a:solidFill>
              <a:srgbClr val="FAF6F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 name="Google Shape;122;p36"/>
          <p:cNvSpPr/>
          <p:nvPr/>
        </p:nvSpPr>
        <p:spPr>
          <a:xfrm>
            <a:off x="6583680" y="164592"/>
            <a:ext cx="2560200" cy="4809600"/>
          </a:xfrm>
          <a:prstGeom prst="rect">
            <a:avLst/>
          </a:prstGeom>
          <a:solidFill>
            <a:srgbClr val="B8956A"/>
          </a:solidFill>
          <a:ln cap="flat" cmpd="sng" w="12700">
            <a:solidFill>
              <a:srgbClr val="B8956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 name="Google Shape;123;p36"/>
          <p:cNvSpPr/>
          <p:nvPr/>
        </p:nvSpPr>
        <p:spPr>
          <a:xfrm>
            <a:off x="6903720" y="640080"/>
            <a:ext cx="1920300" cy="1920300"/>
          </a:xfrm>
          <a:prstGeom prst="ellipse">
            <a:avLst/>
          </a:prstGeom>
          <a:solidFill>
            <a:srgbClr val="F5DFB8">
              <a:alpha val="65100"/>
            </a:srgbClr>
          </a:solidFill>
          <a:ln cap="flat" cmpd="sng" w="12700">
            <a:solidFill>
              <a:srgbClr val="F5DFB8">
                <a:alpha val="65100"/>
              </a:srgbClr>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 name="Google Shape;124;p36"/>
          <p:cNvSpPr/>
          <p:nvPr/>
        </p:nvSpPr>
        <p:spPr>
          <a:xfrm>
            <a:off x="7223760" y="1188720"/>
            <a:ext cx="1280100" cy="1280100"/>
          </a:xfrm>
          <a:prstGeom prst="ellipse">
            <a:avLst/>
          </a:prstGeom>
          <a:solidFill>
            <a:srgbClr val="FAF6F0">
              <a:alpha val="60000"/>
            </a:srgbClr>
          </a:solidFill>
          <a:ln cap="flat" cmpd="sng" w="12700">
            <a:solidFill>
              <a:srgbClr val="FAF6F0">
                <a:alpha val="60000"/>
              </a:srgbClr>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 name="Google Shape;125;p36"/>
          <p:cNvSpPr/>
          <p:nvPr/>
        </p:nvSpPr>
        <p:spPr>
          <a:xfrm>
            <a:off x="502950" y="1188727"/>
            <a:ext cx="5852100" cy="1551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AF6F0"/>
              </a:buClr>
              <a:buSzPts val="3800"/>
              <a:buFont typeface="Georgia"/>
              <a:buNone/>
            </a:pPr>
            <a:r>
              <a:rPr b="1" i="0" lang="en" sz="3800" u="none" cap="none" strike="noStrike">
                <a:solidFill>
                  <a:srgbClr val="FAF6F0"/>
                </a:solidFill>
                <a:latin typeface="Georgia"/>
                <a:ea typeface="Georgia"/>
                <a:cs typeface="Georgia"/>
                <a:sym typeface="Georgia"/>
              </a:rPr>
              <a:t>Show Up to Defend </a:t>
            </a:r>
            <a:endParaRPr b="1" i="0" sz="3800" u="none" cap="none" strike="noStrike">
              <a:solidFill>
                <a:srgbClr val="FAF6F0"/>
              </a:solidFill>
              <a:latin typeface="Georgia"/>
              <a:ea typeface="Georgia"/>
              <a:cs typeface="Georgia"/>
              <a:sym typeface="Georgia"/>
            </a:endParaRPr>
          </a:p>
          <a:p>
            <a:pPr indent="0" lvl="0" marL="0" marR="0" rtl="0" algn="l">
              <a:lnSpc>
                <a:spcPct val="100000"/>
              </a:lnSpc>
              <a:spcBef>
                <a:spcPts val="0"/>
              </a:spcBef>
              <a:spcAft>
                <a:spcPts val="0"/>
              </a:spcAft>
              <a:buClr>
                <a:srgbClr val="FAF6F0"/>
              </a:buClr>
              <a:buSzPts val="3800"/>
              <a:buFont typeface="Georgia"/>
              <a:buNone/>
            </a:pPr>
            <a:r>
              <a:rPr b="1" i="0" lang="en" sz="3800" u="none" cap="none" strike="noStrike">
                <a:solidFill>
                  <a:srgbClr val="FAF6F0"/>
                </a:solidFill>
                <a:latin typeface="Georgia"/>
                <a:ea typeface="Georgia"/>
                <a:cs typeface="Georgia"/>
                <a:sym typeface="Georgia"/>
              </a:rPr>
              <a:t>the Constitution </a:t>
            </a:r>
            <a:endParaRPr b="0" i="0" sz="3800" u="none" cap="none" strike="noStrike">
              <a:solidFill>
                <a:schemeClr val="dk1"/>
              </a:solidFill>
              <a:latin typeface="Calibri"/>
              <a:ea typeface="Calibri"/>
              <a:cs typeface="Calibri"/>
              <a:sym typeface="Calibri"/>
            </a:endParaRPr>
          </a:p>
        </p:txBody>
      </p:sp>
      <p:sp>
        <p:nvSpPr>
          <p:cNvPr id="126" name="Google Shape;126;p36"/>
          <p:cNvSpPr/>
          <p:nvPr/>
        </p:nvSpPr>
        <p:spPr>
          <a:xfrm>
            <a:off x="557850" y="2632250"/>
            <a:ext cx="4944300" cy="6951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5C9A8"/>
              </a:buClr>
              <a:buSzPts val="1600"/>
              <a:buFont typeface="Calibri"/>
              <a:buNone/>
            </a:pPr>
            <a:r>
              <a:rPr b="0" i="1" lang="en" sz="1600" u="none" cap="none" strike="noStrike">
                <a:solidFill>
                  <a:srgbClr val="F5C9A8"/>
                </a:solidFill>
                <a:latin typeface="Calibri"/>
                <a:ea typeface="Calibri"/>
                <a:cs typeface="Calibri"/>
                <a:sym typeface="Calibri"/>
              </a:rPr>
              <a:t>A Roadmap for Defending the Constitution and </a:t>
            </a:r>
            <a:endParaRPr b="0" i="1" sz="1600" u="none" cap="none" strike="noStrike">
              <a:solidFill>
                <a:srgbClr val="F5C9A8"/>
              </a:solidFill>
              <a:latin typeface="Calibri"/>
              <a:ea typeface="Calibri"/>
              <a:cs typeface="Calibri"/>
              <a:sym typeface="Calibri"/>
            </a:endParaRPr>
          </a:p>
          <a:p>
            <a:pPr indent="0" lvl="0" marL="0" marR="0" rtl="0" algn="l">
              <a:lnSpc>
                <a:spcPct val="100000"/>
              </a:lnSpc>
              <a:spcBef>
                <a:spcPts val="0"/>
              </a:spcBef>
              <a:spcAft>
                <a:spcPts val="0"/>
              </a:spcAft>
              <a:buClr>
                <a:srgbClr val="F5C9A8"/>
              </a:buClr>
              <a:buSzPts val="1600"/>
              <a:buFont typeface="Calibri"/>
              <a:buNone/>
            </a:pPr>
            <a:r>
              <a:rPr b="0" i="1" lang="en" sz="1600" u="none" cap="none" strike="noStrike">
                <a:solidFill>
                  <a:srgbClr val="F5C9A8"/>
                </a:solidFill>
                <a:latin typeface="Calibri"/>
                <a:ea typeface="Calibri"/>
                <a:cs typeface="Calibri"/>
                <a:sym typeface="Calibri"/>
              </a:rPr>
              <a:t>Reclaiming the Power of the People</a:t>
            </a:r>
            <a:endParaRPr b="0" i="1" sz="1600" u="none" cap="none" strike="noStrike">
              <a:solidFill>
                <a:srgbClr val="F5C9A8"/>
              </a:solidFill>
              <a:latin typeface="Calibri"/>
              <a:ea typeface="Calibri"/>
              <a:cs typeface="Calibri"/>
              <a:sym typeface="Calibri"/>
            </a:endParaRPr>
          </a:p>
        </p:txBody>
      </p:sp>
      <p:sp>
        <p:nvSpPr>
          <p:cNvPr id="127" name="Google Shape;127;p36"/>
          <p:cNvSpPr/>
          <p:nvPr/>
        </p:nvSpPr>
        <p:spPr>
          <a:xfrm>
            <a:off x="607875" y="3547875"/>
            <a:ext cx="5655900" cy="10425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6B4C36"/>
              </a:buClr>
              <a:buSzPts val="1100"/>
              <a:buFont typeface="Calibri"/>
              <a:buNone/>
            </a:pPr>
            <a:r>
              <a:rPr b="0" i="1" lang="en" sz="1100" u="none" cap="none" strike="noStrike">
                <a:solidFill>
                  <a:schemeClr val="lt1"/>
                </a:solidFill>
                <a:latin typeface="Calibri"/>
                <a:ea typeface="Calibri"/>
                <a:cs typeface="Calibri"/>
                <a:sym typeface="Calibri"/>
              </a:rPr>
              <a:t>"The Constitution is worth saving, the rule of law is worth saving, democracy is worth saving — but these things can and will be lost if everyone waits around for someone else."  </a:t>
            </a:r>
            <a:endParaRPr b="0" i="1" sz="1100" u="none" cap="none" strike="noStrike">
              <a:solidFill>
                <a:schemeClr val="lt1"/>
              </a:solidFill>
              <a:latin typeface="Calibri"/>
              <a:ea typeface="Calibri"/>
              <a:cs typeface="Calibri"/>
              <a:sym typeface="Calibri"/>
            </a:endParaRPr>
          </a:p>
          <a:p>
            <a:pPr indent="0" lvl="0" marL="0" marR="0" rtl="0" algn="l">
              <a:lnSpc>
                <a:spcPct val="100000"/>
              </a:lnSpc>
              <a:spcBef>
                <a:spcPts val="0"/>
              </a:spcBef>
              <a:spcAft>
                <a:spcPts val="0"/>
              </a:spcAft>
              <a:buClr>
                <a:srgbClr val="6B4C36"/>
              </a:buClr>
              <a:buSzPts val="1100"/>
              <a:buFont typeface="Calibri"/>
              <a:buNone/>
            </a:pPr>
            <a:r>
              <a:rPr b="0" i="1" lang="en" sz="1100" u="none" cap="none" strike="noStrike">
                <a:solidFill>
                  <a:schemeClr val="lt1"/>
                </a:solidFill>
                <a:latin typeface="Calibri"/>
                <a:ea typeface="Calibri"/>
                <a:cs typeface="Calibri"/>
                <a:sym typeface="Calibri"/>
              </a:rPr>
              <a:t>— Timothy Snyder</a:t>
            </a:r>
            <a:endParaRPr b="0" i="0" sz="1100" u="none" cap="none" strike="noStrike">
              <a:solidFill>
                <a:schemeClr val="lt1"/>
              </a:solidFill>
              <a:latin typeface="Calibri"/>
              <a:ea typeface="Calibri"/>
              <a:cs typeface="Calibri"/>
              <a:sym typeface="Calibri"/>
            </a:endParaRPr>
          </a:p>
          <a:p>
            <a:pPr indent="0" lvl="0" marL="0" marR="0" rtl="0" algn="l">
              <a:lnSpc>
                <a:spcPct val="100000"/>
              </a:lnSpc>
              <a:spcBef>
                <a:spcPts val="0"/>
              </a:spcBef>
              <a:spcAft>
                <a:spcPts val="0"/>
              </a:spcAft>
              <a:buClr>
                <a:srgbClr val="F5C9A8"/>
              </a:buClr>
              <a:buSzPts val="1200"/>
              <a:buFont typeface="Calibri"/>
              <a:buNone/>
            </a:pPr>
            <a:r>
              <a:rPr b="0" i="1" lang="en" sz="1200" u="none" cap="none" strike="noStrike">
                <a:solidFill>
                  <a:srgbClr val="F5C9A8"/>
                </a:solidFill>
                <a:latin typeface="Calibri"/>
                <a:ea typeface="Calibri"/>
                <a:cs typeface="Calibri"/>
                <a:sym typeface="Calibri"/>
              </a:rPr>
              <a:t> </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311" name="Shape 311"/>
        <p:cNvGrpSpPr/>
        <p:nvPr/>
      </p:nvGrpSpPr>
      <p:grpSpPr>
        <a:xfrm>
          <a:off x="0" y="0"/>
          <a:ext cx="0" cy="0"/>
          <a:chOff x="0" y="0"/>
          <a:chExt cx="0" cy="0"/>
        </a:xfrm>
      </p:grpSpPr>
      <p:sp>
        <p:nvSpPr>
          <p:cNvPr id="312" name="Google Shape;312;p45"/>
          <p:cNvSpPr/>
          <p:nvPr/>
        </p:nvSpPr>
        <p:spPr>
          <a:xfrm>
            <a:off x="411480" y="256032"/>
            <a:ext cx="8321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2600"/>
              <a:buFont typeface="Georgia"/>
              <a:buNone/>
            </a:pPr>
            <a:r>
              <a:rPr b="1" i="0" lang="en" sz="2600" u="none" cap="none" strike="noStrike">
                <a:solidFill>
                  <a:srgbClr val="3D2B1F"/>
                </a:solidFill>
                <a:latin typeface="Georgia"/>
                <a:ea typeface="Georgia"/>
                <a:cs typeface="Georgia"/>
                <a:sym typeface="Georgia"/>
              </a:rPr>
              <a:t>If Constitutional Order Breaks Down</a:t>
            </a:r>
            <a:endParaRPr b="0" i="0" sz="2600" u="none" cap="none" strike="noStrike">
              <a:solidFill>
                <a:schemeClr val="dk1"/>
              </a:solidFill>
              <a:latin typeface="Calibri"/>
              <a:ea typeface="Calibri"/>
              <a:cs typeface="Calibri"/>
              <a:sym typeface="Calibri"/>
            </a:endParaRPr>
          </a:p>
        </p:txBody>
      </p:sp>
      <p:sp>
        <p:nvSpPr>
          <p:cNvPr id="313" name="Google Shape;313;p45"/>
          <p:cNvSpPr/>
          <p:nvPr/>
        </p:nvSpPr>
        <p:spPr>
          <a:xfrm>
            <a:off x="411450" y="823026"/>
            <a:ext cx="8321100" cy="2661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1350"/>
              <a:buFont typeface="Calibri"/>
              <a:buNone/>
            </a:pPr>
            <a:r>
              <a:rPr b="0" i="1" lang="en" sz="1350" u="none" cap="none" strike="noStrike">
                <a:solidFill>
                  <a:srgbClr val="6B4C36"/>
                </a:solidFill>
                <a:latin typeface="Calibri"/>
                <a:ea typeface="Calibri"/>
                <a:cs typeface="Calibri"/>
                <a:sym typeface="Calibri"/>
              </a:rPr>
              <a:t>The time to prepare is before it happens.</a:t>
            </a:r>
            <a:endParaRPr b="0" i="0" sz="1350" u="none" cap="none" strike="noStrike">
              <a:solidFill>
                <a:schemeClr val="dk1"/>
              </a:solidFill>
              <a:latin typeface="Calibri"/>
              <a:ea typeface="Calibri"/>
              <a:cs typeface="Calibri"/>
              <a:sym typeface="Calibri"/>
            </a:endParaRPr>
          </a:p>
        </p:txBody>
      </p:sp>
      <p:sp>
        <p:nvSpPr>
          <p:cNvPr id="314" name="Google Shape;314;p45"/>
          <p:cNvSpPr/>
          <p:nvPr/>
        </p:nvSpPr>
        <p:spPr>
          <a:xfrm>
            <a:off x="274320" y="1481328"/>
            <a:ext cx="4160400" cy="9693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5" name="Google Shape;315;p45"/>
          <p:cNvSpPr/>
          <p:nvPr/>
        </p:nvSpPr>
        <p:spPr>
          <a:xfrm>
            <a:off x="402336" y="1572768"/>
            <a:ext cx="3931800" cy="82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100"/>
              <a:buFont typeface="Georgia"/>
              <a:buNone/>
            </a:pPr>
            <a:r>
              <a:rPr b="1" i="0" lang="en" sz="1100" u="none" cap="none" strike="noStrike">
                <a:solidFill>
                  <a:srgbClr val="4D7A52"/>
                </a:solidFill>
                <a:latin typeface="Georgia"/>
                <a:ea typeface="Georgia"/>
                <a:cs typeface="Georgia"/>
                <a:sym typeface="Georgia"/>
              </a:rPr>
              <a:t>Know your communication plan.  </a:t>
            </a:r>
            <a:r>
              <a:rPr b="0" i="0" lang="en" sz="1050" u="none" cap="none" strike="noStrike">
                <a:solidFill>
                  <a:srgbClr val="3D2B1F"/>
                </a:solidFill>
                <a:latin typeface="Calibri"/>
                <a:ea typeface="Calibri"/>
                <a:cs typeface="Calibri"/>
                <a:sym typeface="Calibri"/>
              </a:rPr>
              <a:t>Who do you call first? Who are your five trusted people? Do you have a Signal group? An offline backup — a phone tree, a neighbor who knows to check on you? Set this up now.</a:t>
            </a:r>
            <a:endParaRPr b="0" i="0" sz="1100" u="none" cap="none" strike="noStrike">
              <a:solidFill>
                <a:schemeClr val="dk1"/>
              </a:solidFill>
              <a:latin typeface="Calibri"/>
              <a:ea typeface="Calibri"/>
              <a:cs typeface="Calibri"/>
              <a:sym typeface="Calibri"/>
            </a:endParaRPr>
          </a:p>
        </p:txBody>
      </p:sp>
      <p:sp>
        <p:nvSpPr>
          <p:cNvPr id="316" name="Google Shape;316;p45"/>
          <p:cNvSpPr/>
          <p:nvPr/>
        </p:nvSpPr>
        <p:spPr>
          <a:xfrm>
            <a:off x="274320" y="2505456"/>
            <a:ext cx="4160400" cy="9693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7" name="Google Shape;317;p45"/>
          <p:cNvSpPr/>
          <p:nvPr/>
        </p:nvSpPr>
        <p:spPr>
          <a:xfrm>
            <a:off x="402336" y="2596896"/>
            <a:ext cx="3931800" cy="82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C4622D"/>
              </a:buClr>
              <a:buSzPts val="1100"/>
              <a:buFont typeface="Georgia"/>
              <a:buNone/>
            </a:pPr>
            <a:r>
              <a:rPr b="1" i="0" lang="en" sz="1100" u="none" cap="none" strike="noStrike">
                <a:solidFill>
                  <a:srgbClr val="C4622D"/>
                </a:solidFill>
                <a:latin typeface="Georgia"/>
                <a:ea typeface="Georgia"/>
                <a:cs typeface="Georgia"/>
                <a:sym typeface="Georgia"/>
              </a:rPr>
              <a:t>Know your legal rights — and your lawyer.  </a:t>
            </a:r>
            <a:r>
              <a:rPr b="0" i="0" lang="en" sz="1050" u="none" cap="none" strike="noStrike">
                <a:solidFill>
                  <a:srgbClr val="3D2B1F"/>
                </a:solidFill>
                <a:latin typeface="Calibri"/>
                <a:ea typeface="Calibri"/>
                <a:cs typeface="Calibri"/>
                <a:sym typeface="Calibri"/>
              </a:rPr>
              <a:t>Know what to say if stopped, searched, or detained. Have a number to call. Connect with civil liberties organizations in your area. Know the difference between cooperation and waiver of rights.</a:t>
            </a:r>
            <a:endParaRPr b="0" i="0" sz="1100" u="none" cap="none" strike="noStrike">
              <a:solidFill>
                <a:schemeClr val="dk1"/>
              </a:solidFill>
              <a:latin typeface="Calibri"/>
              <a:ea typeface="Calibri"/>
              <a:cs typeface="Calibri"/>
              <a:sym typeface="Calibri"/>
            </a:endParaRPr>
          </a:p>
        </p:txBody>
      </p:sp>
      <p:sp>
        <p:nvSpPr>
          <p:cNvPr id="318" name="Google Shape;318;p45"/>
          <p:cNvSpPr/>
          <p:nvPr/>
        </p:nvSpPr>
        <p:spPr>
          <a:xfrm>
            <a:off x="274320" y="3529584"/>
            <a:ext cx="4160400" cy="9693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9" name="Google Shape;319;p45"/>
          <p:cNvSpPr/>
          <p:nvPr/>
        </p:nvSpPr>
        <p:spPr>
          <a:xfrm>
            <a:off x="402336" y="3621024"/>
            <a:ext cx="3931800" cy="82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6B4C36"/>
              </a:buClr>
              <a:buSzPts val="1100"/>
              <a:buFont typeface="Georgia"/>
              <a:buNone/>
            </a:pPr>
            <a:r>
              <a:rPr b="1" i="0" lang="en" sz="1100" u="none" cap="none" strike="noStrike">
                <a:solidFill>
                  <a:srgbClr val="6B4C36"/>
                </a:solidFill>
                <a:latin typeface="Georgia"/>
                <a:ea typeface="Georgia"/>
                <a:cs typeface="Georgia"/>
                <a:sym typeface="Georgia"/>
              </a:rPr>
              <a:t>Know your community's vulnerabilities.  </a:t>
            </a:r>
            <a:r>
              <a:rPr b="0" i="0" lang="en" sz="1050" u="none" cap="none" strike="noStrike">
                <a:solidFill>
                  <a:srgbClr val="3D2B1F"/>
                </a:solidFill>
                <a:latin typeface="Calibri"/>
                <a:ea typeface="Calibri"/>
                <a:cs typeface="Calibri"/>
                <a:sym typeface="Calibri"/>
              </a:rPr>
              <a:t>Who in your circle is most at risk — undocumented neighbors, activists, public figures? Build a mutual aid web now. Crisis preparation is community preparation.</a:t>
            </a:r>
            <a:endParaRPr b="0" i="0" sz="1100" u="none" cap="none" strike="noStrike">
              <a:solidFill>
                <a:schemeClr val="dk1"/>
              </a:solidFill>
              <a:latin typeface="Calibri"/>
              <a:ea typeface="Calibri"/>
              <a:cs typeface="Calibri"/>
              <a:sym typeface="Calibri"/>
            </a:endParaRPr>
          </a:p>
        </p:txBody>
      </p:sp>
      <p:sp>
        <p:nvSpPr>
          <p:cNvPr id="320" name="Google Shape;320;p45"/>
          <p:cNvSpPr/>
          <p:nvPr/>
        </p:nvSpPr>
        <p:spPr>
          <a:xfrm>
            <a:off x="4709160" y="1481328"/>
            <a:ext cx="4160400" cy="9693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1" name="Google Shape;321;p45"/>
          <p:cNvSpPr/>
          <p:nvPr/>
        </p:nvSpPr>
        <p:spPr>
          <a:xfrm>
            <a:off x="4837176" y="1572768"/>
            <a:ext cx="3931800" cy="82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100"/>
              <a:buFont typeface="Georgia"/>
              <a:buNone/>
            </a:pPr>
            <a:r>
              <a:rPr b="1" i="0" lang="en" sz="1100" u="none" cap="none" strike="noStrike">
                <a:solidFill>
                  <a:srgbClr val="8B3A1C"/>
                </a:solidFill>
                <a:latin typeface="Georgia"/>
                <a:ea typeface="Georgia"/>
                <a:cs typeface="Georgia"/>
                <a:sym typeface="Georgia"/>
              </a:rPr>
              <a:t>Run a tabletop drill with your group.  </a:t>
            </a:r>
            <a:r>
              <a:rPr b="0" i="0" lang="en" sz="1050" u="none" cap="none" strike="noStrike">
                <a:solidFill>
                  <a:srgbClr val="3D2B1F"/>
                </a:solidFill>
                <a:latin typeface="Calibri"/>
                <a:ea typeface="Calibri"/>
                <a:cs typeface="Calibri"/>
                <a:sym typeface="Calibri"/>
              </a:rPr>
              <a:t>Scenario: 'If martial law were declared tonight, what would each of us do in the first hour?' Ask it at your next gathering. The conversation itself is the preparation.</a:t>
            </a:r>
            <a:endParaRPr b="0" i="0" sz="1100" u="none" cap="none" strike="noStrike">
              <a:solidFill>
                <a:schemeClr val="dk1"/>
              </a:solidFill>
              <a:latin typeface="Calibri"/>
              <a:ea typeface="Calibri"/>
              <a:cs typeface="Calibri"/>
              <a:sym typeface="Calibri"/>
            </a:endParaRPr>
          </a:p>
        </p:txBody>
      </p:sp>
      <p:sp>
        <p:nvSpPr>
          <p:cNvPr id="322" name="Google Shape;322;p45"/>
          <p:cNvSpPr/>
          <p:nvPr/>
        </p:nvSpPr>
        <p:spPr>
          <a:xfrm>
            <a:off x="4709160" y="2505456"/>
            <a:ext cx="4160400" cy="9693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3" name="Google Shape;323;p45"/>
          <p:cNvSpPr/>
          <p:nvPr/>
        </p:nvSpPr>
        <p:spPr>
          <a:xfrm>
            <a:off x="4837176" y="2596896"/>
            <a:ext cx="3931800" cy="82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100"/>
              <a:buFont typeface="Georgia"/>
              <a:buNone/>
            </a:pPr>
            <a:r>
              <a:rPr b="1" i="0" lang="en" sz="1100" u="none" cap="none" strike="noStrike">
                <a:solidFill>
                  <a:srgbClr val="4D7A52"/>
                </a:solidFill>
                <a:latin typeface="Georgia"/>
                <a:ea typeface="Georgia"/>
                <a:cs typeface="Georgia"/>
                <a:sym typeface="Georgia"/>
              </a:rPr>
              <a:t>Protect your digital life.  </a:t>
            </a:r>
            <a:r>
              <a:rPr b="0" i="0" lang="en" sz="1050" u="none" cap="none" strike="noStrike">
                <a:solidFill>
                  <a:srgbClr val="3D2B1F"/>
                </a:solidFill>
                <a:latin typeface="Calibri"/>
                <a:ea typeface="Calibri"/>
                <a:cs typeface="Calibri"/>
                <a:sym typeface="Calibri"/>
              </a:rPr>
              <a:t>Use Signal. Encrypt your devices. Know that your phone is a tracking device. Review the Digital Security slide and take at least three actions from it this week.</a:t>
            </a:r>
            <a:endParaRPr b="0" i="0" sz="1100" u="none" cap="none" strike="noStrike">
              <a:solidFill>
                <a:schemeClr val="dk1"/>
              </a:solidFill>
              <a:latin typeface="Calibri"/>
              <a:ea typeface="Calibri"/>
              <a:cs typeface="Calibri"/>
              <a:sym typeface="Calibri"/>
            </a:endParaRPr>
          </a:p>
        </p:txBody>
      </p:sp>
      <p:sp>
        <p:nvSpPr>
          <p:cNvPr id="324" name="Google Shape;324;p45"/>
          <p:cNvSpPr/>
          <p:nvPr/>
        </p:nvSpPr>
        <p:spPr>
          <a:xfrm>
            <a:off x="4709160" y="3529584"/>
            <a:ext cx="4160400" cy="9693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5" name="Google Shape;325;p45"/>
          <p:cNvSpPr/>
          <p:nvPr/>
        </p:nvSpPr>
        <p:spPr>
          <a:xfrm>
            <a:off x="4837176" y="3621024"/>
            <a:ext cx="3931800" cy="82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A9E7E"/>
              </a:buClr>
              <a:buSzPts val="1100"/>
              <a:buFont typeface="Georgia"/>
              <a:buNone/>
            </a:pPr>
            <a:r>
              <a:rPr b="1" i="0" lang="en" sz="1100" u="none" cap="none" strike="noStrike">
                <a:solidFill>
                  <a:srgbClr val="7A9E7E"/>
                </a:solidFill>
                <a:latin typeface="Georgia"/>
                <a:ea typeface="Georgia"/>
                <a:cs typeface="Georgia"/>
                <a:sym typeface="Georgia"/>
              </a:rPr>
              <a:t>Stay connected to institutions and each other.  </a:t>
            </a:r>
            <a:r>
              <a:rPr b="0" i="0" lang="en" sz="1050" u="none" cap="none" strike="noStrike">
                <a:solidFill>
                  <a:srgbClr val="3D2B1F"/>
                </a:solidFill>
                <a:latin typeface="Calibri"/>
                <a:ea typeface="Calibri"/>
                <a:cs typeface="Calibri"/>
                <a:sym typeface="Calibri"/>
              </a:rPr>
              <a:t>Democratic institutions — courts, press, civil society — are the infrastructure of resistance. Know who's defending them. Show up. Give. Stay in relationship.</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330" name="Shape 330"/>
        <p:cNvGrpSpPr/>
        <p:nvPr/>
      </p:nvGrpSpPr>
      <p:grpSpPr>
        <a:xfrm>
          <a:off x="0" y="0"/>
          <a:ext cx="0" cy="0"/>
          <a:chOff x="0" y="0"/>
          <a:chExt cx="0" cy="0"/>
        </a:xfrm>
      </p:grpSpPr>
      <p:sp>
        <p:nvSpPr>
          <p:cNvPr id="331" name="Google Shape;331;p46"/>
          <p:cNvSpPr/>
          <p:nvPr/>
        </p:nvSpPr>
        <p:spPr>
          <a:xfrm>
            <a:off x="411475" y="256025"/>
            <a:ext cx="85953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2600"/>
              <a:buFont typeface="Georgia"/>
              <a:buNone/>
            </a:pPr>
            <a:r>
              <a:rPr b="1" i="0" lang="en" sz="2200" u="none" cap="none" strike="noStrike">
                <a:solidFill>
                  <a:srgbClr val="3D2B1F"/>
                </a:solidFill>
                <a:latin typeface="Georgia"/>
                <a:ea typeface="Georgia"/>
                <a:cs typeface="Georgia"/>
                <a:sym typeface="Georgia"/>
              </a:rPr>
              <a:t>What to Do If Constitutional Order Breaks Down</a:t>
            </a:r>
            <a:endParaRPr b="0" i="0" sz="2200" u="none" cap="none" strike="noStrike">
              <a:solidFill>
                <a:schemeClr val="dk1"/>
              </a:solidFill>
              <a:latin typeface="Calibri"/>
              <a:ea typeface="Calibri"/>
              <a:cs typeface="Calibri"/>
              <a:sym typeface="Calibri"/>
            </a:endParaRPr>
          </a:p>
        </p:txBody>
      </p:sp>
      <p:sp>
        <p:nvSpPr>
          <p:cNvPr id="332" name="Google Shape;332;p46"/>
          <p:cNvSpPr/>
          <p:nvPr/>
        </p:nvSpPr>
        <p:spPr>
          <a:xfrm>
            <a:off x="457200" y="887771"/>
            <a:ext cx="82296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8B3A1C"/>
              </a:buClr>
              <a:buSzPts val="1150"/>
              <a:buFont typeface="Calibri"/>
              <a:buNone/>
            </a:pPr>
            <a:r>
              <a:rPr b="0" i="1" lang="en" sz="1150" u="none" cap="none" strike="noStrike">
                <a:solidFill>
                  <a:srgbClr val="8B3A1C"/>
                </a:solidFill>
                <a:latin typeface="Calibri"/>
                <a:ea typeface="Calibri"/>
                <a:cs typeface="Calibri"/>
                <a:sym typeface="Calibri"/>
              </a:rPr>
              <a:t>The breakdown occurs without an official announcement. It will be in the form of an emergency, crisis, and manufactured fear — step by step, each one small enough to seem temporary. </a:t>
            </a:r>
            <a:endParaRPr b="0" i="0" sz="1150" u="none" cap="none" strike="noStrike">
              <a:solidFill>
                <a:schemeClr val="dk1"/>
              </a:solidFill>
              <a:latin typeface="Calibri"/>
              <a:ea typeface="Calibri"/>
              <a:cs typeface="Calibri"/>
              <a:sym typeface="Calibri"/>
            </a:endParaRPr>
          </a:p>
        </p:txBody>
      </p:sp>
      <p:sp>
        <p:nvSpPr>
          <p:cNvPr id="333" name="Google Shape;333;p46"/>
          <p:cNvSpPr/>
          <p:nvPr/>
        </p:nvSpPr>
        <p:spPr>
          <a:xfrm>
            <a:off x="274320" y="1645920"/>
            <a:ext cx="402300" cy="402300"/>
          </a:xfrm>
          <a:prstGeom prst="ellipse">
            <a:avLst/>
          </a:prstGeom>
          <a:solidFill>
            <a:srgbClr val="8B3A1C"/>
          </a:solidFill>
          <a:ln cap="flat" cmpd="sng" w="12700">
            <a:solidFill>
              <a:srgbClr val="8B3A1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4" name="Google Shape;334;p46"/>
          <p:cNvSpPr/>
          <p:nvPr/>
        </p:nvSpPr>
        <p:spPr>
          <a:xfrm>
            <a:off x="274320" y="1682496"/>
            <a:ext cx="402300" cy="3291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500"/>
              <a:buFont typeface="Georgia"/>
              <a:buNone/>
            </a:pPr>
            <a:r>
              <a:rPr b="1" i="0" lang="en" sz="1500" u="none" cap="none" strike="noStrike">
                <a:solidFill>
                  <a:srgbClr val="FFFFFF"/>
                </a:solidFill>
                <a:latin typeface="Georgia"/>
                <a:ea typeface="Georgia"/>
                <a:cs typeface="Georgia"/>
                <a:sym typeface="Georgia"/>
              </a:rPr>
              <a:t>1</a:t>
            </a:r>
            <a:endParaRPr b="0" i="0" sz="1500" u="none" cap="none" strike="noStrike">
              <a:solidFill>
                <a:schemeClr val="dk1"/>
              </a:solidFill>
              <a:latin typeface="Calibri"/>
              <a:ea typeface="Calibri"/>
              <a:cs typeface="Calibri"/>
              <a:sym typeface="Calibri"/>
            </a:endParaRPr>
          </a:p>
        </p:txBody>
      </p:sp>
      <p:sp>
        <p:nvSpPr>
          <p:cNvPr id="335" name="Google Shape;335;p46"/>
          <p:cNvSpPr/>
          <p:nvPr/>
        </p:nvSpPr>
        <p:spPr>
          <a:xfrm>
            <a:off x="768096" y="1517904"/>
            <a:ext cx="8101500" cy="9510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6" name="Google Shape;336;p46"/>
          <p:cNvSpPr/>
          <p:nvPr/>
        </p:nvSpPr>
        <p:spPr>
          <a:xfrm>
            <a:off x="914400" y="1627632"/>
            <a:ext cx="7827300" cy="7497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200"/>
              <a:buFont typeface="Georgia"/>
              <a:buNone/>
            </a:pPr>
            <a:r>
              <a:rPr b="1" i="0" lang="en" sz="1200" u="none" cap="none" strike="noStrike">
                <a:solidFill>
                  <a:srgbClr val="8B3A1C"/>
                </a:solidFill>
                <a:latin typeface="Georgia"/>
                <a:ea typeface="Georgia"/>
                <a:cs typeface="Georgia"/>
                <a:sym typeface="Georgia"/>
              </a:rPr>
              <a:t>A crisis is declared — real or manufactured.  </a:t>
            </a:r>
            <a:r>
              <a:rPr b="0" i="0" lang="en" sz="1100" u="none" cap="none" strike="noStrike">
                <a:solidFill>
                  <a:srgbClr val="3D2B1F"/>
                </a:solidFill>
                <a:latin typeface="Calibri"/>
                <a:ea typeface="Calibri"/>
                <a:cs typeface="Calibri"/>
                <a:sym typeface="Calibri"/>
              </a:rPr>
              <a:t>A terrorist attack, a market collapse, mass unrest. The facts don't matter yet. The emergency does. Emergency powers are invoked before anyone can verify the trigger.</a:t>
            </a:r>
            <a:endParaRPr b="0" i="0" sz="1200" u="none" cap="none" strike="noStrike">
              <a:solidFill>
                <a:schemeClr val="dk1"/>
              </a:solidFill>
              <a:latin typeface="Calibri"/>
              <a:ea typeface="Calibri"/>
              <a:cs typeface="Calibri"/>
              <a:sym typeface="Calibri"/>
            </a:endParaRPr>
          </a:p>
        </p:txBody>
      </p:sp>
      <p:sp>
        <p:nvSpPr>
          <p:cNvPr id="337" name="Google Shape;337;p46"/>
          <p:cNvSpPr/>
          <p:nvPr/>
        </p:nvSpPr>
        <p:spPr>
          <a:xfrm>
            <a:off x="274320" y="2706624"/>
            <a:ext cx="402300" cy="402300"/>
          </a:xfrm>
          <a:prstGeom prst="ellipse">
            <a:avLst/>
          </a:prstGeom>
          <a:solidFill>
            <a:srgbClr val="8B3A1C"/>
          </a:solidFill>
          <a:ln cap="flat" cmpd="sng" w="12700">
            <a:solidFill>
              <a:srgbClr val="8B3A1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8" name="Google Shape;338;p46"/>
          <p:cNvSpPr/>
          <p:nvPr/>
        </p:nvSpPr>
        <p:spPr>
          <a:xfrm>
            <a:off x="274320" y="2743200"/>
            <a:ext cx="402300" cy="3291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500"/>
              <a:buFont typeface="Georgia"/>
              <a:buNone/>
            </a:pPr>
            <a:r>
              <a:rPr b="1" i="0" lang="en" sz="1500" u="none" cap="none" strike="noStrike">
                <a:solidFill>
                  <a:srgbClr val="FFFFFF"/>
                </a:solidFill>
                <a:latin typeface="Georgia"/>
                <a:ea typeface="Georgia"/>
                <a:cs typeface="Georgia"/>
                <a:sym typeface="Georgia"/>
              </a:rPr>
              <a:t>2</a:t>
            </a:r>
            <a:endParaRPr b="0" i="0" sz="1500" u="none" cap="none" strike="noStrike">
              <a:solidFill>
                <a:schemeClr val="dk1"/>
              </a:solidFill>
              <a:latin typeface="Calibri"/>
              <a:ea typeface="Calibri"/>
              <a:cs typeface="Calibri"/>
              <a:sym typeface="Calibri"/>
            </a:endParaRPr>
          </a:p>
        </p:txBody>
      </p:sp>
      <p:sp>
        <p:nvSpPr>
          <p:cNvPr id="339" name="Google Shape;339;p46"/>
          <p:cNvSpPr/>
          <p:nvPr/>
        </p:nvSpPr>
        <p:spPr>
          <a:xfrm>
            <a:off x="768096" y="2578608"/>
            <a:ext cx="8101500" cy="9510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0" name="Google Shape;340;p46"/>
          <p:cNvSpPr/>
          <p:nvPr/>
        </p:nvSpPr>
        <p:spPr>
          <a:xfrm>
            <a:off x="914400" y="2688336"/>
            <a:ext cx="7827300" cy="7497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200"/>
              <a:buFont typeface="Georgia"/>
              <a:buNone/>
            </a:pPr>
            <a:r>
              <a:rPr b="1" i="0" lang="en" sz="1200" u="none" cap="none" strike="noStrike">
                <a:solidFill>
                  <a:srgbClr val="8B3A1C"/>
                </a:solidFill>
                <a:latin typeface="Georgia"/>
                <a:ea typeface="Georgia"/>
                <a:cs typeface="Georgia"/>
                <a:sym typeface="Georgia"/>
              </a:rPr>
              <a:t>Civil liberties are suspended 'temporarily.'  </a:t>
            </a:r>
            <a:r>
              <a:rPr b="0" i="0" lang="en" sz="1100" u="none" cap="none" strike="noStrike">
                <a:solidFill>
                  <a:srgbClr val="3D2B1F"/>
                </a:solidFill>
                <a:latin typeface="Calibri"/>
                <a:ea typeface="Calibri"/>
                <a:cs typeface="Calibri"/>
                <a:sym typeface="Calibri"/>
              </a:rPr>
              <a:t>Arrests without warrant. Press access restricted. Protest criminalized. Each step is framed as necessary, limited, and short-term. None of it is walked back.</a:t>
            </a:r>
            <a:endParaRPr b="0" i="0" sz="1200" u="none" cap="none" strike="noStrike">
              <a:solidFill>
                <a:schemeClr val="dk1"/>
              </a:solidFill>
              <a:latin typeface="Calibri"/>
              <a:ea typeface="Calibri"/>
              <a:cs typeface="Calibri"/>
              <a:sym typeface="Calibri"/>
            </a:endParaRPr>
          </a:p>
        </p:txBody>
      </p:sp>
      <p:sp>
        <p:nvSpPr>
          <p:cNvPr id="341" name="Google Shape;341;p46"/>
          <p:cNvSpPr/>
          <p:nvPr/>
        </p:nvSpPr>
        <p:spPr>
          <a:xfrm>
            <a:off x="274320" y="3767328"/>
            <a:ext cx="402300" cy="402300"/>
          </a:xfrm>
          <a:prstGeom prst="ellipse">
            <a:avLst/>
          </a:prstGeom>
          <a:solidFill>
            <a:srgbClr val="8B3A1C"/>
          </a:solidFill>
          <a:ln cap="flat" cmpd="sng" w="12700">
            <a:solidFill>
              <a:srgbClr val="8B3A1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2" name="Google Shape;342;p46"/>
          <p:cNvSpPr/>
          <p:nvPr/>
        </p:nvSpPr>
        <p:spPr>
          <a:xfrm>
            <a:off x="274320" y="3803904"/>
            <a:ext cx="402300" cy="3291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500"/>
              <a:buFont typeface="Georgia"/>
              <a:buNone/>
            </a:pPr>
            <a:r>
              <a:rPr b="1" i="0" lang="en" sz="1500" u="none" cap="none" strike="noStrike">
                <a:solidFill>
                  <a:srgbClr val="FFFFFF"/>
                </a:solidFill>
                <a:latin typeface="Georgia"/>
                <a:ea typeface="Georgia"/>
                <a:cs typeface="Georgia"/>
                <a:sym typeface="Georgia"/>
              </a:rPr>
              <a:t>3</a:t>
            </a:r>
            <a:endParaRPr b="0" i="0" sz="1500" u="none" cap="none" strike="noStrike">
              <a:solidFill>
                <a:schemeClr val="dk1"/>
              </a:solidFill>
              <a:latin typeface="Calibri"/>
              <a:ea typeface="Calibri"/>
              <a:cs typeface="Calibri"/>
              <a:sym typeface="Calibri"/>
            </a:endParaRPr>
          </a:p>
        </p:txBody>
      </p:sp>
      <p:sp>
        <p:nvSpPr>
          <p:cNvPr id="343" name="Google Shape;343;p46"/>
          <p:cNvSpPr/>
          <p:nvPr/>
        </p:nvSpPr>
        <p:spPr>
          <a:xfrm>
            <a:off x="768096" y="3639312"/>
            <a:ext cx="8101500" cy="9510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4" name="Google Shape;344;p46"/>
          <p:cNvSpPr/>
          <p:nvPr/>
        </p:nvSpPr>
        <p:spPr>
          <a:xfrm>
            <a:off x="914400" y="3749040"/>
            <a:ext cx="7827300" cy="7497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200"/>
              <a:buFont typeface="Georgia"/>
              <a:buNone/>
            </a:pPr>
            <a:r>
              <a:rPr b="1" i="0" lang="en" sz="1200" u="none" cap="none" strike="noStrike">
                <a:solidFill>
                  <a:srgbClr val="8B3A1C"/>
                </a:solidFill>
                <a:latin typeface="Georgia"/>
                <a:ea typeface="Georgia"/>
                <a:cs typeface="Georgia"/>
                <a:sym typeface="Georgia"/>
              </a:rPr>
              <a:t>Elections are delayed or delegitimized.  </a:t>
            </a:r>
            <a:r>
              <a:rPr b="0" i="0" lang="en" sz="1100" u="none" cap="none" strike="noStrike">
                <a:solidFill>
                  <a:srgbClr val="3D2B1F"/>
                </a:solidFill>
                <a:latin typeface="Calibri"/>
                <a:ea typeface="Calibri"/>
                <a:cs typeface="Calibri"/>
                <a:sym typeface="Calibri"/>
              </a:rPr>
              <a:t>Opposition is labeled a threat to national security. Ballots are called fraudulent before they're counted. Courts are bypassed. 'We'll return to normal when it's safe.'</a:t>
            </a:r>
            <a:endParaRPr b="0" i="0" sz="1200" u="none" cap="none" strike="noStrike">
              <a:solidFill>
                <a:schemeClr val="dk1"/>
              </a:solidFill>
              <a:latin typeface="Calibri"/>
              <a:ea typeface="Calibri"/>
              <a:cs typeface="Calibri"/>
              <a:sym typeface="Calibri"/>
            </a:endParaRPr>
          </a:p>
        </p:txBody>
      </p:sp>
      <p:sp>
        <p:nvSpPr>
          <p:cNvPr id="345" name="Google Shape;345;p46"/>
          <p:cNvSpPr/>
          <p:nvPr/>
        </p:nvSpPr>
        <p:spPr>
          <a:xfrm>
            <a:off x="411480" y="4645152"/>
            <a:ext cx="8321100" cy="384000"/>
          </a:xfrm>
          <a:prstGeom prst="rect">
            <a:avLst/>
          </a:prstGeom>
          <a:solidFill>
            <a:srgbClr val="F5EBE6"/>
          </a:solidFill>
          <a:ln cap="flat" cmpd="sng" w="12700">
            <a:solidFill>
              <a:srgbClr val="F5EBE6"/>
            </a:solidFill>
            <a:prstDash val="solid"/>
            <a:round/>
            <a:headEnd len="sm" w="sm" type="none"/>
            <a:tailEnd len="sm" w="sm" type="none"/>
          </a:ln>
          <a:effectLst>
            <a:outerShdw blurRad="50800" rotWithShape="0" algn="bl" dir="16200000" dist="25400">
              <a:srgbClr val="3D2B1F">
                <a:alpha val="784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6" name="Google Shape;346;p46"/>
          <p:cNvSpPr/>
          <p:nvPr/>
        </p:nvSpPr>
        <p:spPr>
          <a:xfrm>
            <a:off x="502920" y="4663440"/>
            <a:ext cx="8138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8B3A1C"/>
              </a:buClr>
              <a:buSzPts val="1200"/>
              <a:buFont typeface="Calibri"/>
              <a:buNone/>
            </a:pPr>
            <a:r>
              <a:rPr b="1" i="1" lang="en" sz="1200" u="none" cap="none" strike="noStrike">
                <a:solidFill>
                  <a:srgbClr val="8B3A1C"/>
                </a:solidFill>
                <a:latin typeface="Calibri"/>
                <a:ea typeface="Calibri"/>
                <a:cs typeface="Calibri"/>
                <a:sym typeface="Calibri"/>
              </a:rPr>
              <a:t>"When a terrorist attack comes, you will not necessarily know who did it. What you can know is that certain kinds of leaders will use that to suspend your rights." — Timothy Snyder</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351" name="Shape 351"/>
        <p:cNvGrpSpPr/>
        <p:nvPr/>
      </p:nvGrpSpPr>
      <p:grpSpPr>
        <a:xfrm>
          <a:off x="0" y="0"/>
          <a:ext cx="0" cy="0"/>
          <a:chOff x="0" y="0"/>
          <a:chExt cx="0" cy="0"/>
        </a:xfrm>
      </p:grpSpPr>
      <p:sp>
        <p:nvSpPr>
          <p:cNvPr id="352" name="Google Shape;352;p47"/>
          <p:cNvSpPr/>
          <p:nvPr/>
        </p:nvSpPr>
        <p:spPr>
          <a:xfrm>
            <a:off x="411480" y="256032"/>
            <a:ext cx="8321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2600"/>
              <a:buFont typeface="Georgia"/>
              <a:buNone/>
            </a:pPr>
            <a:r>
              <a:rPr b="1" i="0" lang="en" sz="2600" u="none" cap="none" strike="noStrike">
                <a:solidFill>
                  <a:srgbClr val="3D2B1F"/>
                </a:solidFill>
                <a:latin typeface="Georgia"/>
                <a:ea typeface="Georgia"/>
                <a:cs typeface="Georgia"/>
                <a:sym typeface="Georgia"/>
              </a:rPr>
              <a:t>The First Hour </a:t>
            </a:r>
            <a:endParaRPr b="0" i="0" sz="2600" u="none" cap="none" strike="noStrike">
              <a:solidFill>
                <a:schemeClr val="dk1"/>
              </a:solidFill>
              <a:latin typeface="Calibri"/>
              <a:ea typeface="Calibri"/>
              <a:cs typeface="Calibri"/>
              <a:sym typeface="Calibri"/>
            </a:endParaRPr>
          </a:p>
        </p:txBody>
      </p:sp>
      <p:sp>
        <p:nvSpPr>
          <p:cNvPr id="353" name="Google Shape;353;p47"/>
          <p:cNvSpPr/>
          <p:nvPr/>
        </p:nvSpPr>
        <p:spPr>
          <a:xfrm>
            <a:off x="457200" y="823027"/>
            <a:ext cx="8229600" cy="4845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8B3A1C"/>
              </a:buClr>
              <a:buSzPts val="1100"/>
              <a:buFont typeface="Calibri"/>
              <a:buNone/>
            </a:pPr>
            <a:r>
              <a:rPr b="0" i="1" lang="en" sz="1100" u="none" cap="none" strike="noStrike">
                <a:solidFill>
                  <a:srgbClr val="8B3A1C"/>
                </a:solidFill>
                <a:latin typeface="Calibri"/>
                <a:ea typeface="Calibri"/>
                <a:cs typeface="Calibri"/>
                <a:sym typeface="Calibri"/>
              </a:rPr>
              <a:t>The first hour </a:t>
            </a:r>
            <a:r>
              <a:rPr i="1" lang="en" sz="1100">
                <a:solidFill>
                  <a:srgbClr val="8B3A1C"/>
                </a:solidFill>
                <a:latin typeface="Calibri"/>
                <a:ea typeface="Calibri"/>
                <a:cs typeface="Calibri"/>
                <a:sym typeface="Calibri"/>
              </a:rPr>
              <a:t>matters </a:t>
            </a:r>
            <a:r>
              <a:rPr b="0" i="1" lang="en" sz="1100" u="none" cap="none" strike="noStrike">
                <a:solidFill>
                  <a:srgbClr val="8B3A1C"/>
                </a:solidFill>
                <a:latin typeface="Calibri"/>
                <a:ea typeface="Calibri"/>
                <a:cs typeface="Calibri"/>
                <a:sym typeface="Calibri"/>
              </a:rPr>
              <a:t> the </a:t>
            </a:r>
            <a:r>
              <a:rPr i="1" lang="en" sz="1100">
                <a:solidFill>
                  <a:srgbClr val="8B3A1C"/>
                </a:solidFill>
                <a:latin typeface="Calibri"/>
                <a:ea typeface="Calibri"/>
                <a:cs typeface="Calibri"/>
                <a:sym typeface="Calibri"/>
              </a:rPr>
              <a:t>most</a:t>
            </a:r>
            <a:r>
              <a:rPr b="0" i="1" lang="en" sz="1100" u="none" cap="none" strike="noStrike">
                <a:solidFill>
                  <a:srgbClr val="8B3A1C"/>
                </a:solidFill>
                <a:latin typeface="Calibri"/>
                <a:ea typeface="Calibri"/>
                <a:cs typeface="Calibri"/>
                <a:sym typeface="Calibri"/>
              </a:rPr>
              <a:t>. Authoritarian seizures depend on confusion, shock, and the appearance of inevitability. Your job is to deny them that. Act visibly, calmly, and immediately.</a:t>
            </a:r>
            <a:endParaRPr b="0" i="0" sz="1100" u="none" cap="none" strike="noStrike">
              <a:solidFill>
                <a:schemeClr val="dk1"/>
              </a:solidFill>
              <a:latin typeface="Calibri"/>
              <a:ea typeface="Calibri"/>
              <a:cs typeface="Calibri"/>
              <a:sym typeface="Calibri"/>
            </a:endParaRPr>
          </a:p>
        </p:txBody>
      </p:sp>
      <p:sp>
        <p:nvSpPr>
          <p:cNvPr id="354" name="Google Shape;354;p47"/>
          <p:cNvSpPr/>
          <p:nvPr/>
        </p:nvSpPr>
        <p:spPr>
          <a:xfrm>
            <a:off x="274320" y="1600200"/>
            <a:ext cx="384000" cy="384000"/>
          </a:xfrm>
          <a:prstGeom prst="ellipse">
            <a:avLst/>
          </a:prstGeom>
          <a:solidFill>
            <a:srgbClr val="8B3A1C"/>
          </a:solidFill>
          <a:ln cap="flat" cmpd="sng" w="12700">
            <a:solidFill>
              <a:srgbClr val="8B3A1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5" name="Google Shape;355;p47"/>
          <p:cNvSpPr/>
          <p:nvPr/>
        </p:nvSpPr>
        <p:spPr>
          <a:xfrm>
            <a:off x="274320" y="1627632"/>
            <a:ext cx="384000" cy="3108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400"/>
              <a:buFont typeface="Georgia"/>
              <a:buNone/>
            </a:pPr>
            <a:r>
              <a:rPr b="1" i="0" lang="en" sz="1400" u="none" cap="none" strike="noStrike">
                <a:solidFill>
                  <a:srgbClr val="FFFFFF"/>
                </a:solidFill>
                <a:latin typeface="Georgia"/>
                <a:ea typeface="Georgia"/>
                <a:cs typeface="Georgia"/>
                <a:sym typeface="Georgia"/>
              </a:rPr>
              <a:t>1</a:t>
            </a:r>
            <a:endParaRPr b="0" i="0" sz="1400" u="none" cap="none" strike="noStrike">
              <a:solidFill>
                <a:schemeClr val="dk1"/>
              </a:solidFill>
              <a:latin typeface="Calibri"/>
              <a:ea typeface="Calibri"/>
              <a:cs typeface="Calibri"/>
              <a:sym typeface="Calibri"/>
            </a:endParaRPr>
          </a:p>
        </p:txBody>
      </p:sp>
      <p:sp>
        <p:nvSpPr>
          <p:cNvPr id="356" name="Google Shape;356;p47"/>
          <p:cNvSpPr/>
          <p:nvPr/>
        </p:nvSpPr>
        <p:spPr>
          <a:xfrm>
            <a:off x="749808" y="1481328"/>
            <a:ext cx="8119800" cy="667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7" name="Google Shape;357;p47"/>
          <p:cNvSpPr/>
          <p:nvPr/>
        </p:nvSpPr>
        <p:spPr>
          <a:xfrm>
            <a:off x="877824" y="1563624"/>
            <a:ext cx="7863900" cy="5394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150"/>
              <a:buFont typeface="Georgia"/>
              <a:buNone/>
            </a:pPr>
            <a:r>
              <a:rPr b="1" i="0" lang="en" sz="1150" u="none" cap="none" strike="noStrike">
                <a:solidFill>
                  <a:srgbClr val="8B3A1C"/>
                </a:solidFill>
                <a:latin typeface="Georgia"/>
                <a:ea typeface="Georgia"/>
                <a:cs typeface="Georgia"/>
                <a:sym typeface="Georgia"/>
              </a:rPr>
              <a:t>Don't freeze. Verify first.  </a:t>
            </a:r>
            <a:r>
              <a:rPr b="0" i="0" lang="en" sz="1050" u="none" cap="none" strike="noStrike">
                <a:solidFill>
                  <a:srgbClr val="3D2B1F"/>
                </a:solidFill>
                <a:latin typeface="Calibri"/>
                <a:ea typeface="Calibri"/>
                <a:cs typeface="Calibri"/>
                <a:sym typeface="Calibri"/>
              </a:rPr>
              <a:t>Take 5 minutes to confirm what you're seeing — check at least three independent sources. Do not share unverified information. Then act. Paralysis is the enemy; so is panic. Calm, informed action is your first task.</a:t>
            </a:r>
            <a:endParaRPr b="0" i="0" sz="1150" u="none" cap="none" strike="noStrike">
              <a:solidFill>
                <a:schemeClr val="dk1"/>
              </a:solidFill>
              <a:latin typeface="Calibri"/>
              <a:ea typeface="Calibri"/>
              <a:cs typeface="Calibri"/>
              <a:sym typeface="Calibri"/>
            </a:endParaRPr>
          </a:p>
        </p:txBody>
      </p:sp>
      <p:sp>
        <p:nvSpPr>
          <p:cNvPr id="358" name="Google Shape;358;p47"/>
          <p:cNvSpPr/>
          <p:nvPr/>
        </p:nvSpPr>
        <p:spPr>
          <a:xfrm>
            <a:off x="274320" y="2318004"/>
            <a:ext cx="384000" cy="384000"/>
          </a:xfrm>
          <a:prstGeom prst="ellipse">
            <a:avLst/>
          </a:prstGeom>
          <a:solidFill>
            <a:srgbClr val="C4622D"/>
          </a:solidFill>
          <a:ln cap="flat" cmpd="sng" w="12700">
            <a:solidFill>
              <a:srgbClr val="C4622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9" name="Google Shape;359;p47"/>
          <p:cNvSpPr/>
          <p:nvPr/>
        </p:nvSpPr>
        <p:spPr>
          <a:xfrm>
            <a:off x="274320" y="2345436"/>
            <a:ext cx="384000" cy="3108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400"/>
              <a:buFont typeface="Georgia"/>
              <a:buNone/>
            </a:pPr>
            <a:r>
              <a:rPr b="1" i="0" lang="en" sz="1400" u="none" cap="none" strike="noStrike">
                <a:solidFill>
                  <a:srgbClr val="FFFFFF"/>
                </a:solidFill>
                <a:latin typeface="Georgia"/>
                <a:ea typeface="Georgia"/>
                <a:cs typeface="Georgia"/>
                <a:sym typeface="Georgia"/>
              </a:rPr>
              <a:t>2</a:t>
            </a:r>
            <a:endParaRPr b="0" i="0" sz="1400" u="none" cap="none" strike="noStrike">
              <a:solidFill>
                <a:schemeClr val="dk1"/>
              </a:solidFill>
              <a:latin typeface="Calibri"/>
              <a:ea typeface="Calibri"/>
              <a:cs typeface="Calibri"/>
              <a:sym typeface="Calibri"/>
            </a:endParaRPr>
          </a:p>
        </p:txBody>
      </p:sp>
      <p:sp>
        <p:nvSpPr>
          <p:cNvPr id="360" name="Google Shape;360;p47"/>
          <p:cNvSpPr/>
          <p:nvPr/>
        </p:nvSpPr>
        <p:spPr>
          <a:xfrm>
            <a:off x="749808" y="2199132"/>
            <a:ext cx="8119800" cy="667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1" name="Google Shape;361;p47"/>
          <p:cNvSpPr/>
          <p:nvPr/>
        </p:nvSpPr>
        <p:spPr>
          <a:xfrm>
            <a:off x="877824" y="2281428"/>
            <a:ext cx="7863900" cy="5394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C4622D"/>
              </a:buClr>
              <a:buSzPts val="1150"/>
              <a:buFont typeface="Georgia"/>
              <a:buNone/>
            </a:pPr>
            <a:r>
              <a:rPr b="1" i="0" lang="en" sz="1150" u="none" cap="none" strike="noStrike">
                <a:solidFill>
                  <a:srgbClr val="C4622D"/>
                </a:solidFill>
                <a:latin typeface="Georgia"/>
                <a:ea typeface="Georgia"/>
                <a:cs typeface="Georgia"/>
                <a:sym typeface="Georgia"/>
              </a:rPr>
              <a:t>Open Signal and alert your network.  </a:t>
            </a:r>
            <a:r>
              <a:rPr b="0" i="0" lang="en" sz="1050" u="none" cap="none" strike="noStrike">
                <a:solidFill>
                  <a:srgbClr val="3D2B1F"/>
                </a:solidFill>
                <a:latin typeface="Calibri"/>
                <a:ea typeface="Calibri"/>
                <a:cs typeface="Calibri"/>
                <a:sym typeface="Calibri"/>
              </a:rPr>
              <a:t>Send a brief, factual message to your Signal group: what you know, what you don't, and that you're watching. Ask people to do the same with their networks. Information that moves fast and accurately is the first line of resistance.</a:t>
            </a:r>
            <a:endParaRPr b="0" i="0" sz="1150" u="none" cap="none" strike="noStrike">
              <a:solidFill>
                <a:schemeClr val="dk1"/>
              </a:solidFill>
              <a:latin typeface="Calibri"/>
              <a:ea typeface="Calibri"/>
              <a:cs typeface="Calibri"/>
              <a:sym typeface="Calibri"/>
            </a:endParaRPr>
          </a:p>
        </p:txBody>
      </p:sp>
      <p:sp>
        <p:nvSpPr>
          <p:cNvPr id="362" name="Google Shape;362;p47"/>
          <p:cNvSpPr/>
          <p:nvPr/>
        </p:nvSpPr>
        <p:spPr>
          <a:xfrm>
            <a:off x="274320" y="3035808"/>
            <a:ext cx="384000" cy="384000"/>
          </a:xfrm>
          <a:prstGeom prst="ellipse">
            <a:avLst/>
          </a:prstGeom>
          <a:solidFill>
            <a:srgbClr val="6B4C36"/>
          </a:solidFill>
          <a:ln cap="flat" cmpd="sng" w="12700">
            <a:solidFill>
              <a:srgbClr val="6B4C3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3" name="Google Shape;363;p47"/>
          <p:cNvSpPr/>
          <p:nvPr/>
        </p:nvSpPr>
        <p:spPr>
          <a:xfrm>
            <a:off x="274320" y="3063240"/>
            <a:ext cx="384000" cy="3108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400"/>
              <a:buFont typeface="Georgia"/>
              <a:buNone/>
            </a:pPr>
            <a:r>
              <a:rPr b="1" i="0" lang="en" sz="1400" u="none" cap="none" strike="noStrike">
                <a:solidFill>
                  <a:srgbClr val="FFFFFF"/>
                </a:solidFill>
                <a:latin typeface="Georgia"/>
                <a:ea typeface="Georgia"/>
                <a:cs typeface="Georgia"/>
                <a:sym typeface="Georgia"/>
              </a:rPr>
              <a:t>3</a:t>
            </a:r>
            <a:endParaRPr b="0" i="0" sz="1400" u="none" cap="none" strike="noStrike">
              <a:solidFill>
                <a:schemeClr val="dk1"/>
              </a:solidFill>
              <a:latin typeface="Calibri"/>
              <a:ea typeface="Calibri"/>
              <a:cs typeface="Calibri"/>
              <a:sym typeface="Calibri"/>
            </a:endParaRPr>
          </a:p>
        </p:txBody>
      </p:sp>
      <p:sp>
        <p:nvSpPr>
          <p:cNvPr id="364" name="Google Shape;364;p47"/>
          <p:cNvSpPr/>
          <p:nvPr/>
        </p:nvSpPr>
        <p:spPr>
          <a:xfrm>
            <a:off x="749808" y="2916936"/>
            <a:ext cx="8119800" cy="667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5" name="Google Shape;365;p47"/>
          <p:cNvSpPr/>
          <p:nvPr/>
        </p:nvSpPr>
        <p:spPr>
          <a:xfrm>
            <a:off x="877824" y="2999232"/>
            <a:ext cx="7863900" cy="5394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6B4C36"/>
              </a:buClr>
              <a:buSzPts val="1150"/>
              <a:buFont typeface="Georgia"/>
              <a:buNone/>
            </a:pPr>
            <a:r>
              <a:rPr b="1" i="0" lang="en" sz="1150" u="none" cap="none" strike="noStrike">
                <a:solidFill>
                  <a:srgbClr val="6B4C36"/>
                </a:solidFill>
                <a:latin typeface="Georgia"/>
                <a:ea typeface="Georgia"/>
                <a:cs typeface="Georgia"/>
                <a:sym typeface="Georgia"/>
              </a:rPr>
              <a:t>Call or text your elected officials — right now.  </a:t>
            </a:r>
            <a:r>
              <a:rPr b="0" i="0" lang="en" sz="1050" u="none" cap="none" strike="noStrike">
                <a:solidFill>
                  <a:srgbClr val="3D2B1F"/>
                </a:solidFill>
                <a:latin typeface="Calibri"/>
                <a:ea typeface="Calibri"/>
                <a:cs typeface="Calibri"/>
                <a:sym typeface="Calibri"/>
              </a:rPr>
              <a:t>Find your U.S. House rep and both senators. Call their offices. Leave a message. Text their public lines. Say: 'I am watching. I expect you to publicly affirm the Constitution and reject any suspension of democratic process.' Make them go on record.</a:t>
            </a:r>
            <a:endParaRPr b="0" i="0" sz="1150" u="none" cap="none" strike="noStrike">
              <a:solidFill>
                <a:schemeClr val="dk1"/>
              </a:solidFill>
              <a:latin typeface="Calibri"/>
              <a:ea typeface="Calibri"/>
              <a:cs typeface="Calibri"/>
              <a:sym typeface="Calibri"/>
            </a:endParaRPr>
          </a:p>
        </p:txBody>
      </p:sp>
      <p:sp>
        <p:nvSpPr>
          <p:cNvPr id="366" name="Google Shape;366;p47"/>
          <p:cNvSpPr/>
          <p:nvPr/>
        </p:nvSpPr>
        <p:spPr>
          <a:xfrm>
            <a:off x="274320" y="3753612"/>
            <a:ext cx="384000" cy="384000"/>
          </a:xfrm>
          <a:prstGeom prst="ellipse">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7" name="Google Shape;367;p47"/>
          <p:cNvSpPr/>
          <p:nvPr/>
        </p:nvSpPr>
        <p:spPr>
          <a:xfrm>
            <a:off x="274320" y="3781044"/>
            <a:ext cx="384000" cy="3108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400"/>
              <a:buFont typeface="Georgia"/>
              <a:buNone/>
            </a:pPr>
            <a:r>
              <a:rPr b="1" i="0" lang="en" sz="1400" u="none" cap="none" strike="noStrike">
                <a:solidFill>
                  <a:srgbClr val="FFFFFF"/>
                </a:solidFill>
                <a:latin typeface="Georgia"/>
                <a:ea typeface="Georgia"/>
                <a:cs typeface="Georgia"/>
                <a:sym typeface="Georgia"/>
              </a:rPr>
              <a:t>4</a:t>
            </a:r>
            <a:endParaRPr b="0" i="0" sz="1400" u="none" cap="none" strike="noStrike">
              <a:solidFill>
                <a:schemeClr val="dk1"/>
              </a:solidFill>
              <a:latin typeface="Calibri"/>
              <a:ea typeface="Calibri"/>
              <a:cs typeface="Calibri"/>
              <a:sym typeface="Calibri"/>
            </a:endParaRPr>
          </a:p>
        </p:txBody>
      </p:sp>
      <p:sp>
        <p:nvSpPr>
          <p:cNvPr id="368" name="Google Shape;368;p47"/>
          <p:cNvSpPr/>
          <p:nvPr/>
        </p:nvSpPr>
        <p:spPr>
          <a:xfrm>
            <a:off x="749808" y="3634740"/>
            <a:ext cx="8119800" cy="667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9" name="Google Shape;369;p47"/>
          <p:cNvSpPr/>
          <p:nvPr/>
        </p:nvSpPr>
        <p:spPr>
          <a:xfrm>
            <a:off x="877824" y="3717036"/>
            <a:ext cx="7863900" cy="5394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150"/>
              <a:buFont typeface="Georgia"/>
              <a:buNone/>
            </a:pPr>
            <a:r>
              <a:rPr b="1" i="0" lang="en" sz="1150" u="none" cap="none" strike="noStrike">
                <a:solidFill>
                  <a:srgbClr val="4D7A52"/>
                </a:solidFill>
                <a:latin typeface="Georgia"/>
                <a:ea typeface="Georgia"/>
                <a:cs typeface="Georgia"/>
                <a:sym typeface="Georgia"/>
              </a:rPr>
              <a:t>Get outside. Peacefully, visibly, immediately.  </a:t>
            </a:r>
            <a:r>
              <a:rPr b="0" i="0" lang="en" sz="1050" u="none" cap="none" strike="noStrike">
                <a:solidFill>
                  <a:srgbClr val="3D2B1F"/>
                </a:solidFill>
                <a:latin typeface="Calibri"/>
                <a:ea typeface="Calibri"/>
                <a:cs typeface="Calibri"/>
                <a:sym typeface="Calibri"/>
              </a:rPr>
              <a:t>Go to the nearest public square, courthouse steps, or busy corner. Bring a sign or nothing at all. A visible, peaceful public presence in the first hour signals that people are not accepting this quietly. It is one of the most important things you can do.</a:t>
            </a:r>
            <a:endParaRPr b="0" i="0" sz="1150" u="none" cap="none" strike="noStrike">
              <a:solidFill>
                <a:schemeClr val="dk1"/>
              </a:solidFill>
              <a:latin typeface="Calibri"/>
              <a:ea typeface="Calibri"/>
              <a:cs typeface="Calibri"/>
              <a:sym typeface="Calibri"/>
            </a:endParaRPr>
          </a:p>
        </p:txBody>
      </p:sp>
      <p:sp>
        <p:nvSpPr>
          <p:cNvPr id="370" name="Google Shape;370;p47"/>
          <p:cNvSpPr/>
          <p:nvPr/>
        </p:nvSpPr>
        <p:spPr>
          <a:xfrm>
            <a:off x="274320" y="4471416"/>
            <a:ext cx="384000" cy="384000"/>
          </a:xfrm>
          <a:prstGeom prst="ellipse">
            <a:avLst/>
          </a:prstGeom>
          <a:solidFill>
            <a:srgbClr val="7A9E7E"/>
          </a:solidFill>
          <a:ln cap="flat" cmpd="sng" w="12700">
            <a:solidFill>
              <a:srgbClr val="7A9E7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1" name="Google Shape;371;p47"/>
          <p:cNvSpPr/>
          <p:nvPr/>
        </p:nvSpPr>
        <p:spPr>
          <a:xfrm>
            <a:off x="274320" y="4498848"/>
            <a:ext cx="384000" cy="3108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400"/>
              <a:buFont typeface="Georgia"/>
              <a:buNone/>
            </a:pPr>
            <a:r>
              <a:rPr b="1" i="0" lang="en" sz="1400" u="none" cap="none" strike="noStrike">
                <a:solidFill>
                  <a:srgbClr val="FFFFFF"/>
                </a:solidFill>
                <a:latin typeface="Georgia"/>
                <a:ea typeface="Georgia"/>
                <a:cs typeface="Georgia"/>
                <a:sym typeface="Georgia"/>
              </a:rPr>
              <a:t>5</a:t>
            </a:r>
            <a:endParaRPr b="0" i="0" sz="1400" u="none" cap="none" strike="noStrike">
              <a:solidFill>
                <a:schemeClr val="dk1"/>
              </a:solidFill>
              <a:latin typeface="Calibri"/>
              <a:ea typeface="Calibri"/>
              <a:cs typeface="Calibri"/>
              <a:sym typeface="Calibri"/>
            </a:endParaRPr>
          </a:p>
        </p:txBody>
      </p:sp>
      <p:sp>
        <p:nvSpPr>
          <p:cNvPr id="372" name="Google Shape;372;p47"/>
          <p:cNvSpPr/>
          <p:nvPr/>
        </p:nvSpPr>
        <p:spPr>
          <a:xfrm>
            <a:off x="749808" y="4352544"/>
            <a:ext cx="8119800" cy="667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3" name="Google Shape;373;p47"/>
          <p:cNvSpPr/>
          <p:nvPr/>
        </p:nvSpPr>
        <p:spPr>
          <a:xfrm>
            <a:off x="877824" y="4434840"/>
            <a:ext cx="7863900" cy="5394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A9E7E"/>
              </a:buClr>
              <a:buSzPts val="1150"/>
              <a:buFont typeface="Georgia"/>
              <a:buNone/>
            </a:pPr>
            <a:r>
              <a:rPr b="1" i="0" lang="en" sz="1150" u="none" cap="none" strike="noStrike">
                <a:solidFill>
                  <a:srgbClr val="7A9E7E"/>
                </a:solidFill>
                <a:latin typeface="Georgia"/>
                <a:ea typeface="Georgia"/>
                <a:cs typeface="Georgia"/>
                <a:sym typeface="Georgia"/>
              </a:rPr>
              <a:t>Document everything you see.  </a:t>
            </a:r>
            <a:r>
              <a:rPr b="0" i="0" lang="en" sz="1050" u="none" cap="none" strike="noStrike">
                <a:solidFill>
                  <a:srgbClr val="3D2B1F"/>
                </a:solidFill>
                <a:latin typeface="Calibri"/>
                <a:ea typeface="Calibri"/>
                <a:cs typeface="Calibri"/>
                <a:sym typeface="Calibri"/>
              </a:rPr>
              <a:t>Take video and photos of public spaces, police presence, official vehicles, and any unusual activity. Backup to cloud immediately. Do not confront — observe and record. What gets documented gets preserved. What gets preserved can be used.</a:t>
            </a:r>
            <a:endParaRPr b="0" i="0" sz="1150" u="none" cap="none" strike="noStrike">
              <a:solidFill>
                <a:schemeClr val="dk1"/>
              </a:solidFill>
              <a:latin typeface="Calibri"/>
              <a:ea typeface="Calibri"/>
              <a:cs typeface="Calibri"/>
              <a:sym typeface="Calibri"/>
            </a:endParaRPr>
          </a:p>
        </p:txBody>
      </p:sp>
      <p:sp>
        <p:nvSpPr>
          <p:cNvPr id="374" name="Google Shape;374;p47"/>
          <p:cNvSpPr/>
          <p:nvPr/>
        </p:nvSpPr>
        <p:spPr>
          <a:xfrm>
            <a:off x="502920" y="4663440"/>
            <a:ext cx="8138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D7A52"/>
              </a:buClr>
              <a:buSzPts val="1200"/>
              <a:buFont typeface="Calibri"/>
              <a:buNone/>
            </a:pPr>
            <a:r>
              <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379" name="Shape 379"/>
        <p:cNvGrpSpPr/>
        <p:nvPr/>
      </p:nvGrpSpPr>
      <p:grpSpPr>
        <a:xfrm>
          <a:off x="0" y="0"/>
          <a:ext cx="0" cy="0"/>
          <a:chOff x="0" y="0"/>
          <a:chExt cx="0" cy="0"/>
        </a:xfrm>
      </p:grpSpPr>
      <p:sp>
        <p:nvSpPr>
          <p:cNvPr id="380" name="Google Shape;380;p48"/>
          <p:cNvSpPr/>
          <p:nvPr/>
        </p:nvSpPr>
        <p:spPr>
          <a:xfrm>
            <a:off x="411480" y="256032"/>
            <a:ext cx="8321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2600"/>
              <a:buFont typeface="Georgia"/>
              <a:buNone/>
            </a:pPr>
            <a:r>
              <a:rPr b="1" i="0" lang="en" sz="2600" u="none" cap="none" strike="noStrike">
                <a:solidFill>
                  <a:srgbClr val="3D2B1F"/>
                </a:solidFill>
                <a:latin typeface="Georgia"/>
                <a:ea typeface="Georgia"/>
                <a:cs typeface="Georgia"/>
                <a:sym typeface="Georgia"/>
              </a:rPr>
              <a:t>The First 24 Hours</a:t>
            </a:r>
            <a:endParaRPr b="0" i="0" sz="2600" u="none" cap="none" strike="noStrike">
              <a:solidFill>
                <a:schemeClr val="dk1"/>
              </a:solidFill>
              <a:latin typeface="Calibri"/>
              <a:ea typeface="Calibri"/>
              <a:cs typeface="Calibri"/>
              <a:sym typeface="Calibri"/>
            </a:endParaRPr>
          </a:p>
        </p:txBody>
      </p:sp>
      <p:sp>
        <p:nvSpPr>
          <p:cNvPr id="381" name="Google Shape;381;p48"/>
          <p:cNvSpPr/>
          <p:nvPr/>
        </p:nvSpPr>
        <p:spPr>
          <a:xfrm>
            <a:off x="457200" y="823027"/>
            <a:ext cx="8229600" cy="4845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8B3A1C"/>
              </a:buClr>
              <a:buSzPts val="1100"/>
              <a:buFont typeface="Calibri"/>
              <a:buNone/>
            </a:pPr>
            <a:r>
              <a:rPr b="0" i="1" lang="en" sz="1100" u="none" cap="none" strike="noStrike">
                <a:solidFill>
                  <a:srgbClr val="8B3A1C"/>
                </a:solidFill>
                <a:latin typeface="Calibri"/>
                <a:ea typeface="Calibri"/>
                <a:cs typeface="Calibri"/>
                <a:sym typeface="Calibri"/>
              </a:rPr>
              <a:t>The seizure will try to normalize itself overnight. Your job in the first 24 hours is to prevent that — to keep the pressure public, organized, and unmistakably nonviolent.</a:t>
            </a:r>
            <a:endParaRPr b="0" i="0" sz="1100" u="none" cap="none" strike="noStrike">
              <a:solidFill>
                <a:schemeClr val="dk1"/>
              </a:solidFill>
              <a:latin typeface="Calibri"/>
              <a:ea typeface="Calibri"/>
              <a:cs typeface="Calibri"/>
              <a:sym typeface="Calibri"/>
            </a:endParaRPr>
          </a:p>
        </p:txBody>
      </p:sp>
      <p:sp>
        <p:nvSpPr>
          <p:cNvPr id="382" name="Google Shape;382;p48"/>
          <p:cNvSpPr/>
          <p:nvPr/>
        </p:nvSpPr>
        <p:spPr>
          <a:xfrm>
            <a:off x="274320" y="1600200"/>
            <a:ext cx="384000" cy="384000"/>
          </a:xfrm>
          <a:prstGeom prst="ellipse">
            <a:avLst/>
          </a:prstGeom>
          <a:solidFill>
            <a:srgbClr val="8B3A1C"/>
          </a:solidFill>
          <a:ln cap="flat" cmpd="sng" w="12700">
            <a:solidFill>
              <a:srgbClr val="8B3A1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3" name="Google Shape;383;p48"/>
          <p:cNvSpPr/>
          <p:nvPr/>
        </p:nvSpPr>
        <p:spPr>
          <a:xfrm>
            <a:off x="274320" y="1627632"/>
            <a:ext cx="384000" cy="3108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400"/>
              <a:buFont typeface="Georgia"/>
              <a:buNone/>
            </a:pPr>
            <a:r>
              <a:rPr b="1" i="0" lang="en" sz="1400" u="none" cap="none" strike="noStrike">
                <a:solidFill>
                  <a:srgbClr val="FFFFFF"/>
                </a:solidFill>
                <a:latin typeface="Georgia"/>
                <a:ea typeface="Georgia"/>
                <a:cs typeface="Georgia"/>
                <a:sym typeface="Georgia"/>
              </a:rPr>
              <a:t>1</a:t>
            </a:r>
            <a:endParaRPr b="0" i="0" sz="1400" u="none" cap="none" strike="noStrike">
              <a:solidFill>
                <a:schemeClr val="dk1"/>
              </a:solidFill>
              <a:latin typeface="Calibri"/>
              <a:ea typeface="Calibri"/>
              <a:cs typeface="Calibri"/>
              <a:sym typeface="Calibri"/>
            </a:endParaRPr>
          </a:p>
        </p:txBody>
      </p:sp>
      <p:sp>
        <p:nvSpPr>
          <p:cNvPr id="384" name="Google Shape;384;p48"/>
          <p:cNvSpPr/>
          <p:nvPr/>
        </p:nvSpPr>
        <p:spPr>
          <a:xfrm>
            <a:off x="749808" y="1481328"/>
            <a:ext cx="8119800" cy="667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5" name="Google Shape;385;p48"/>
          <p:cNvSpPr/>
          <p:nvPr/>
        </p:nvSpPr>
        <p:spPr>
          <a:xfrm>
            <a:off x="877824" y="1563624"/>
            <a:ext cx="7863900" cy="5394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150"/>
              <a:buFont typeface="Georgia"/>
              <a:buNone/>
            </a:pPr>
            <a:r>
              <a:rPr b="1" i="0" lang="en" sz="1150" u="none" cap="none" strike="noStrike">
                <a:solidFill>
                  <a:srgbClr val="8B3A1C"/>
                </a:solidFill>
                <a:latin typeface="Georgia"/>
                <a:ea typeface="Georgia"/>
                <a:cs typeface="Georgia"/>
                <a:sym typeface="Georgia"/>
              </a:rPr>
              <a:t>Organize a public gathering — within hours, not days.  </a:t>
            </a:r>
            <a:r>
              <a:rPr b="0" i="0" lang="en" sz="1050" u="none" cap="none" strike="noStrike">
                <a:solidFill>
                  <a:srgbClr val="3D2B1F"/>
                </a:solidFill>
                <a:latin typeface="Calibri"/>
                <a:ea typeface="Calibri"/>
                <a:cs typeface="Calibri"/>
                <a:sym typeface="Calibri"/>
              </a:rPr>
              <a:t>Use your existing Signal group and neighborhood networks to call people together at a public location. It doesn't need to be a march. A visible, peaceful, large gathering in a public square says: we are here, we are watching, and we are not afraid.</a:t>
            </a:r>
            <a:endParaRPr b="0" i="0" sz="1150" u="none" cap="none" strike="noStrike">
              <a:solidFill>
                <a:schemeClr val="dk1"/>
              </a:solidFill>
              <a:latin typeface="Calibri"/>
              <a:ea typeface="Calibri"/>
              <a:cs typeface="Calibri"/>
              <a:sym typeface="Calibri"/>
            </a:endParaRPr>
          </a:p>
        </p:txBody>
      </p:sp>
      <p:sp>
        <p:nvSpPr>
          <p:cNvPr id="386" name="Google Shape;386;p48"/>
          <p:cNvSpPr/>
          <p:nvPr/>
        </p:nvSpPr>
        <p:spPr>
          <a:xfrm>
            <a:off x="274320" y="2318004"/>
            <a:ext cx="384000" cy="384000"/>
          </a:xfrm>
          <a:prstGeom prst="ellipse">
            <a:avLst/>
          </a:prstGeom>
          <a:solidFill>
            <a:srgbClr val="C4622D"/>
          </a:solidFill>
          <a:ln cap="flat" cmpd="sng" w="12700">
            <a:solidFill>
              <a:srgbClr val="C4622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7" name="Google Shape;387;p48"/>
          <p:cNvSpPr/>
          <p:nvPr/>
        </p:nvSpPr>
        <p:spPr>
          <a:xfrm>
            <a:off x="274320" y="2345436"/>
            <a:ext cx="384000" cy="3108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400"/>
              <a:buFont typeface="Georgia"/>
              <a:buNone/>
            </a:pPr>
            <a:r>
              <a:rPr b="1" i="0" lang="en" sz="1400" u="none" cap="none" strike="noStrike">
                <a:solidFill>
                  <a:srgbClr val="FFFFFF"/>
                </a:solidFill>
                <a:latin typeface="Georgia"/>
                <a:ea typeface="Georgia"/>
                <a:cs typeface="Georgia"/>
                <a:sym typeface="Georgia"/>
              </a:rPr>
              <a:t>2</a:t>
            </a:r>
            <a:endParaRPr b="0" i="0" sz="1400" u="none" cap="none" strike="noStrike">
              <a:solidFill>
                <a:schemeClr val="dk1"/>
              </a:solidFill>
              <a:latin typeface="Calibri"/>
              <a:ea typeface="Calibri"/>
              <a:cs typeface="Calibri"/>
              <a:sym typeface="Calibri"/>
            </a:endParaRPr>
          </a:p>
        </p:txBody>
      </p:sp>
      <p:sp>
        <p:nvSpPr>
          <p:cNvPr id="388" name="Google Shape;388;p48"/>
          <p:cNvSpPr/>
          <p:nvPr/>
        </p:nvSpPr>
        <p:spPr>
          <a:xfrm>
            <a:off x="749808" y="2199132"/>
            <a:ext cx="8119800" cy="667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9" name="Google Shape;389;p48"/>
          <p:cNvSpPr/>
          <p:nvPr/>
        </p:nvSpPr>
        <p:spPr>
          <a:xfrm>
            <a:off x="877824" y="2281428"/>
            <a:ext cx="7863900" cy="5394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C4622D"/>
              </a:buClr>
              <a:buSzPts val="1150"/>
              <a:buFont typeface="Georgia"/>
              <a:buNone/>
            </a:pPr>
            <a:r>
              <a:rPr b="1" i="0" lang="en" sz="1150" u="none" cap="none" strike="noStrike">
                <a:solidFill>
                  <a:srgbClr val="C4622D"/>
                </a:solidFill>
                <a:latin typeface="Georgia"/>
                <a:ea typeface="Georgia"/>
                <a:cs typeface="Georgia"/>
                <a:sym typeface="Georgia"/>
              </a:rPr>
              <a:t>Demand independent verification of the triggering event.  </a:t>
            </a:r>
            <a:r>
              <a:rPr b="0" i="0" lang="en" sz="1050" u="none" cap="none" strike="noStrike">
                <a:solidFill>
                  <a:srgbClr val="3D2B1F"/>
                </a:solidFill>
                <a:latin typeface="Calibri"/>
                <a:ea typeface="Calibri"/>
                <a:cs typeface="Calibri"/>
                <a:sym typeface="Calibri"/>
              </a:rPr>
              <a:t>Every authoritarian seizure uses a crisis as justification. Demand to know: who verified the threat? What independent evidence exists? Push elected officials, journalists, and civil liberties organizations to investigate the premise of the emergency before accepting it.</a:t>
            </a:r>
            <a:endParaRPr b="0" i="0" sz="1150" u="none" cap="none" strike="noStrike">
              <a:solidFill>
                <a:schemeClr val="dk1"/>
              </a:solidFill>
              <a:latin typeface="Calibri"/>
              <a:ea typeface="Calibri"/>
              <a:cs typeface="Calibri"/>
              <a:sym typeface="Calibri"/>
            </a:endParaRPr>
          </a:p>
        </p:txBody>
      </p:sp>
      <p:sp>
        <p:nvSpPr>
          <p:cNvPr id="390" name="Google Shape;390;p48"/>
          <p:cNvSpPr/>
          <p:nvPr/>
        </p:nvSpPr>
        <p:spPr>
          <a:xfrm>
            <a:off x="274320" y="3035808"/>
            <a:ext cx="384000" cy="384000"/>
          </a:xfrm>
          <a:prstGeom prst="ellipse">
            <a:avLst/>
          </a:prstGeom>
          <a:solidFill>
            <a:srgbClr val="6B4C36"/>
          </a:solidFill>
          <a:ln cap="flat" cmpd="sng" w="12700">
            <a:solidFill>
              <a:srgbClr val="6B4C3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1" name="Google Shape;391;p48"/>
          <p:cNvSpPr/>
          <p:nvPr/>
        </p:nvSpPr>
        <p:spPr>
          <a:xfrm>
            <a:off x="274320" y="3063240"/>
            <a:ext cx="384000" cy="3108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400"/>
              <a:buFont typeface="Georgia"/>
              <a:buNone/>
            </a:pPr>
            <a:r>
              <a:rPr b="1" i="0" lang="en" sz="1400" u="none" cap="none" strike="noStrike">
                <a:solidFill>
                  <a:srgbClr val="FFFFFF"/>
                </a:solidFill>
                <a:latin typeface="Georgia"/>
                <a:ea typeface="Georgia"/>
                <a:cs typeface="Georgia"/>
                <a:sym typeface="Georgia"/>
              </a:rPr>
              <a:t>3</a:t>
            </a:r>
            <a:endParaRPr b="0" i="0" sz="1400" u="none" cap="none" strike="noStrike">
              <a:solidFill>
                <a:schemeClr val="dk1"/>
              </a:solidFill>
              <a:latin typeface="Calibri"/>
              <a:ea typeface="Calibri"/>
              <a:cs typeface="Calibri"/>
              <a:sym typeface="Calibri"/>
            </a:endParaRPr>
          </a:p>
        </p:txBody>
      </p:sp>
      <p:sp>
        <p:nvSpPr>
          <p:cNvPr id="392" name="Google Shape;392;p48"/>
          <p:cNvSpPr/>
          <p:nvPr/>
        </p:nvSpPr>
        <p:spPr>
          <a:xfrm>
            <a:off x="749808" y="2916936"/>
            <a:ext cx="8119800" cy="667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3" name="Google Shape;393;p48"/>
          <p:cNvSpPr/>
          <p:nvPr/>
        </p:nvSpPr>
        <p:spPr>
          <a:xfrm>
            <a:off x="877824" y="2999232"/>
            <a:ext cx="7863900" cy="5394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6B4C36"/>
              </a:buClr>
              <a:buSzPts val="1150"/>
              <a:buFont typeface="Georgia"/>
              <a:buNone/>
            </a:pPr>
            <a:r>
              <a:rPr b="1" i="0" lang="en" sz="1150" u="none" cap="none" strike="noStrike">
                <a:solidFill>
                  <a:srgbClr val="6B4C36"/>
                </a:solidFill>
                <a:latin typeface="Georgia"/>
                <a:ea typeface="Georgia"/>
                <a:cs typeface="Georgia"/>
                <a:sym typeface="Georgia"/>
              </a:rPr>
              <a:t>Connect with organized resistance — don't go it alone.  </a:t>
            </a:r>
            <a:r>
              <a:rPr b="0" i="0" lang="en" sz="1050" u="none" cap="none" strike="noStrike">
                <a:solidFill>
                  <a:srgbClr val="3D2B1F"/>
                </a:solidFill>
                <a:latin typeface="Calibri"/>
                <a:ea typeface="Calibri"/>
                <a:cs typeface="Calibri"/>
                <a:sym typeface="Calibri"/>
              </a:rPr>
              <a:t>Contact your local Indivisible chapter, ACLU affiliate, union, or faith community. Organized, coordinated resistance is exponentially more powerful than individual action. Find out what's being planned. Show up. Bring others.</a:t>
            </a:r>
            <a:endParaRPr b="0" i="0" sz="1150" u="none" cap="none" strike="noStrike">
              <a:solidFill>
                <a:schemeClr val="dk1"/>
              </a:solidFill>
              <a:latin typeface="Calibri"/>
              <a:ea typeface="Calibri"/>
              <a:cs typeface="Calibri"/>
              <a:sym typeface="Calibri"/>
            </a:endParaRPr>
          </a:p>
        </p:txBody>
      </p:sp>
      <p:sp>
        <p:nvSpPr>
          <p:cNvPr id="394" name="Google Shape;394;p48"/>
          <p:cNvSpPr/>
          <p:nvPr/>
        </p:nvSpPr>
        <p:spPr>
          <a:xfrm>
            <a:off x="274320" y="3753612"/>
            <a:ext cx="384000" cy="384000"/>
          </a:xfrm>
          <a:prstGeom prst="ellipse">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5" name="Google Shape;395;p48"/>
          <p:cNvSpPr/>
          <p:nvPr/>
        </p:nvSpPr>
        <p:spPr>
          <a:xfrm>
            <a:off x="274320" y="3781044"/>
            <a:ext cx="384000" cy="3108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400"/>
              <a:buFont typeface="Georgia"/>
              <a:buNone/>
            </a:pPr>
            <a:r>
              <a:rPr b="1" i="0" lang="en" sz="1400" u="none" cap="none" strike="noStrike">
                <a:solidFill>
                  <a:srgbClr val="FFFFFF"/>
                </a:solidFill>
                <a:latin typeface="Georgia"/>
                <a:ea typeface="Georgia"/>
                <a:cs typeface="Georgia"/>
                <a:sym typeface="Georgia"/>
              </a:rPr>
              <a:t>4</a:t>
            </a:r>
            <a:endParaRPr b="0" i="0" sz="1400" u="none" cap="none" strike="noStrike">
              <a:solidFill>
                <a:schemeClr val="dk1"/>
              </a:solidFill>
              <a:latin typeface="Calibri"/>
              <a:ea typeface="Calibri"/>
              <a:cs typeface="Calibri"/>
              <a:sym typeface="Calibri"/>
            </a:endParaRPr>
          </a:p>
        </p:txBody>
      </p:sp>
      <p:sp>
        <p:nvSpPr>
          <p:cNvPr id="396" name="Google Shape;396;p48"/>
          <p:cNvSpPr/>
          <p:nvPr/>
        </p:nvSpPr>
        <p:spPr>
          <a:xfrm>
            <a:off x="749808" y="3634740"/>
            <a:ext cx="8119800" cy="667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7" name="Google Shape;397;p48"/>
          <p:cNvSpPr/>
          <p:nvPr/>
        </p:nvSpPr>
        <p:spPr>
          <a:xfrm>
            <a:off x="877824" y="3717036"/>
            <a:ext cx="7863900" cy="5394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150"/>
              <a:buFont typeface="Georgia"/>
              <a:buNone/>
            </a:pPr>
            <a:r>
              <a:rPr b="1" i="0" lang="en" sz="1150" u="none" cap="none" strike="noStrike">
                <a:solidFill>
                  <a:srgbClr val="4D7A52"/>
                </a:solidFill>
                <a:latin typeface="Georgia"/>
                <a:ea typeface="Georgia"/>
                <a:cs typeface="Georgia"/>
                <a:sym typeface="Georgia"/>
              </a:rPr>
              <a:t>Support economic non-cooperation if called.  </a:t>
            </a:r>
            <a:r>
              <a:rPr b="0" i="0" lang="en" sz="1050" u="none" cap="none" strike="noStrike">
                <a:solidFill>
                  <a:srgbClr val="3D2B1F"/>
                </a:solidFill>
                <a:latin typeface="Calibri"/>
                <a:ea typeface="Calibri"/>
                <a:cs typeface="Calibri"/>
                <a:sym typeface="Calibri"/>
              </a:rPr>
              <a:t>General strikes, work stoppages, and consumer boycotts are among the most powerful nonviolent tools available. If labor organizations, civil society groups, or coordinated campaigns call for economic non-cooperation — support it. Economies cannot run without people.</a:t>
            </a:r>
            <a:endParaRPr b="0" i="0" sz="1150" u="none" cap="none" strike="noStrike">
              <a:solidFill>
                <a:schemeClr val="dk1"/>
              </a:solidFill>
              <a:latin typeface="Calibri"/>
              <a:ea typeface="Calibri"/>
              <a:cs typeface="Calibri"/>
              <a:sym typeface="Calibri"/>
            </a:endParaRPr>
          </a:p>
        </p:txBody>
      </p:sp>
      <p:sp>
        <p:nvSpPr>
          <p:cNvPr id="398" name="Google Shape;398;p48"/>
          <p:cNvSpPr/>
          <p:nvPr/>
        </p:nvSpPr>
        <p:spPr>
          <a:xfrm>
            <a:off x="274320" y="4471416"/>
            <a:ext cx="384000" cy="384000"/>
          </a:xfrm>
          <a:prstGeom prst="ellipse">
            <a:avLst/>
          </a:prstGeom>
          <a:solidFill>
            <a:srgbClr val="7A9E7E"/>
          </a:solidFill>
          <a:ln cap="flat" cmpd="sng" w="12700">
            <a:solidFill>
              <a:srgbClr val="7A9E7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9" name="Google Shape;399;p48"/>
          <p:cNvSpPr/>
          <p:nvPr/>
        </p:nvSpPr>
        <p:spPr>
          <a:xfrm>
            <a:off x="274320" y="4498848"/>
            <a:ext cx="384000" cy="3108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400"/>
              <a:buFont typeface="Georgia"/>
              <a:buNone/>
            </a:pPr>
            <a:r>
              <a:rPr b="1" i="0" lang="en" sz="1400" u="none" cap="none" strike="noStrike">
                <a:solidFill>
                  <a:srgbClr val="FFFFFF"/>
                </a:solidFill>
                <a:latin typeface="Georgia"/>
                <a:ea typeface="Georgia"/>
                <a:cs typeface="Georgia"/>
                <a:sym typeface="Georgia"/>
              </a:rPr>
              <a:t>5</a:t>
            </a:r>
            <a:endParaRPr b="0" i="0" sz="1400" u="none" cap="none" strike="noStrike">
              <a:solidFill>
                <a:schemeClr val="dk1"/>
              </a:solidFill>
              <a:latin typeface="Calibri"/>
              <a:ea typeface="Calibri"/>
              <a:cs typeface="Calibri"/>
              <a:sym typeface="Calibri"/>
            </a:endParaRPr>
          </a:p>
        </p:txBody>
      </p:sp>
      <p:sp>
        <p:nvSpPr>
          <p:cNvPr id="400" name="Google Shape;400;p48"/>
          <p:cNvSpPr/>
          <p:nvPr/>
        </p:nvSpPr>
        <p:spPr>
          <a:xfrm>
            <a:off x="749808" y="4352544"/>
            <a:ext cx="8119800" cy="667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1" name="Google Shape;401;p48"/>
          <p:cNvSpPr/>
          <p:nvPr/>
        </p:nvSpPr>
        <p:spPr>
          <a:xfrm>
            <a:off x="877824" y="4434840"/>
            <a:ext cx="7863900" cy="5394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A9E7E"/>
              </a:buClr>
              <a:buSzPts val="1150"/>
              <a:buFont typeface="Georgia"/>
              <a:buNone/>
            </a:pPr>
            <a:r>
              <a:rPr b="1" i="0" lang="en" sz="1150" u="none" cap="none" strike="noStrike">
                <a:solidFill>
                  <a:srgbClr val="7A9E7E"/>
                </a:solidFill>
                <a:latin typeface="Georgia"/>
                <a:ea typeface="Georgia"/>
                <a:cs typeface="Georgia"/>
                <a:sym typeface="Georgia"/>
              </a:rPr>
              <a:t>Check on the most vulnerable people in your circle.  </a:t>
            </a:r>
            <a:r>
              <a:rPr b="0" i="0" lang="en" sz="1050" u="none" cap="none" strike="noStrike">
                <a:solidFill>
                  <a:srgbClr val="3D2B1F"/>
                </a:solidFill>
                <a:latin typeface="Calibri"/>
                <a:ea typeface="Calibri"/>
                <a:cs typeface="Calibri"/>
                <a:sym typeface="Calibri"/>
              </a:rPr>
              <a:t>Undocumented neighbors. Activists. Public figures. Journalists. People who were already being targeted before the crisis. Reach out. Offer shelter, resources, legal contacts, and presence. Protecting the most vulnerable is not a side task — it is the work.</a:t>
            </a:r>
            <a:endParaRPr b="0" i="0" sz="1150" u="none" cap="none" strike="noStrike">
              <a:solidFill>
                <a:schemeClr val="dk1"/>
              </a:solidFill>
              <a:latin typeface="Calibri"/>
              <a:ea typeface="Calibri"/>
              <a:cs typeface="Calibri"/>
              <a:sym typeface="Calibri"/>
            </a:endParaRPr>
          </a:p>
        </p:txBody>
      </p:sp>
      <p:sp>
        <p:nvSpPr>
          <p:cNvPr id="402" name="Google Shape;402;p48"/>
          <p:cNvSpPr/>
          <p:nvPr/>
        </p:nvSpPr>
        <p:spPr>
          <a:xfrm>
            <a:off x="818388" y="4736550"/>
            <a:ext cx="7982700" cy="3108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D7A52"/>
              </a:buClr>
              <a:buSzPts val="1200"/>
              <a:buFont typeface="Calibri"/>
              <a:buNone/>
            </a:pPr>
            <a:r>
              <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407" name="Shape 407"/>
        <p:cNvGrpSpPr/>
        <p:nvPr/>
      </p:nvGrpSpPr>
      <p:grpSpPr>
        <a:xfrm>
          <a:off x="0" y="0"/>
          <a:ext cx="0" cy="0"/>
          <a:chOff x="0" y="0"/>
          <a:chExt cx="0" cy="0"/>
        </a:xfrm>
      </p:grpSpPr>
      <p:sp>
        <p:nvSpPr>
          <p:cNvPr id="408" name="Google Shape;408;p49"/>
          <p:cNvSpPr/>
          <p:nvPr/>
        </p:nvSpPr>
        <p:spPr>
          <a:xfrm>
            <a:off x="411480" y="171332"/>
            <a:ext cx="8321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2800"/>
              <a:buFont typeface="Georgia"/>
              <a:buNone/>
            </a:pPr>
            <a:r>
              <a:rPr b="1" i="0" lang="en" sz="2800" u="none" cap="none" strike="noStrike">
                <a:solidFill>
                  <a:srgbClr val="3D2B1F"/>
                </a:solidFill>
                <a:latin typeface="Georgia"/>
                <a:ea typeface="Georgia"/>
                <a:cs typeface="Georgia"/>
                <a:sym typeface="Georgia"/>
              </a:rPr>
              <a:t>Message Discipline</a:t>
            </a:r>
            <a:endParaRPr b="0" i="0" sz="2800" u="none" cap="none" strike="noStrike">
              <a:solidFill>
                <a:schemeClr val="dk1"/>
              </a:solidFill>
              <a:latin typeface="Calibri"/>
              <a:ea typeface="Calibri"/>
              <a:cs typeface="Calibri"/>
              <a:sym typeface="Calibri"/>
            </a:endParaRPr>
          </a:p>
        </p:txBody>
      </p:sp>
      <p:sp>
        <p:nvSpPr>
          <p:cNvPr id="409" name="Google Shape;409;p49"/>
          <p:cNvSpPr/>
          <p:nvPr/>
        </p:nvSpPr>
        <p:spPr>
          <a:xfrm>
            <a:off x="411455" y="640147"/>
            <a:ext cx="8321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1350"/>
              <a:buFont typeface="Calibri"/>
              <a:buNone/>
            </a:pPr>
            <a:r>
              <a:rPr b="0" i="1" lang="en" sz="1350" u="none" cap="none" strike="noStrike">
                <a:solidFill>
                  <a:srgbClr val="6B4C36"/>
                </a:solidFill>
                <a:latin typeface="Calibri"/>
                <a:ea typeface="Calibri"/>
                <a:cs typeface="Calibri"/>
                <a:sym typeface="Calibri"/>
              </a:rPr>
              <a:t>When everyone says the same thing, it gets heard. </a:t>
            </a:r>
            <a:endParaRPr b="0" i="0" sz="1350" u="none" cap="none" strike="noStrike">
              <a:solidFill>
                <a:schemeClr val="dk1"/>
              </a:solidFill>
              <a:latin typeface="Calibri"/>
              <a:ea typeface="Calibri"/>
              <a:cs typeface="Calibri"/>
              <a:sym typeface="Calibri"/>
            </a:endParaRPr>
          </a:p>
        </p:txBody>
      </p:sp>
      <p:sp>
        <p:nvSpPr>
          <p:cNvPr id="410" name="Google Shape;410;p49"/>
          <p:cNvSpPr/>
          <p:nvPr/>
        </p:nvSpPr>
        <p:spPr>
          <a:xfrm>
            <a:off x="274320" y="969264"/>
            <a:ext cx="8595300" cy="713100"/>
          </a:xfrm>
          <a:prstGeom prst="rect">
            <a:avLst/>
          </a:prstGeom>
          <a:solidFill>
            <a:srgbClr val="8B3A1C"/>
          </a:solidFill>
          <a:ln cap="flat" cmpd="sng" w="12700">
            <a:solidFill>
              <a:srgbClr val="8B3A1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1" name="Google Shape;411;p49"/>
          <p:cNvSpPr/>
          <p:nvPr/>
        </p:nvSpPr>
        <p:spPr>
          <a:xfrm>
            <a:off x="457200" y="987552"/>
            <a:ext cx="8229600" cy="6585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5DFB8"/>
              </a:buClr>
              <a:buSzPts val="1000"/>
              <a:buFont typeface="Georgia"/>
              <a:buNone/>
            </a:pPr>
            <a:r>
              <a:rPr b="1" i="0" lang="en" sz="1000" u="none" cap="none" strike="noStrike">
                <a:solidFill>
                  <a:srgbClr val="F5DFB8"/>
                </a:solidFill>
                <a:latin typeface="Georgia"/>
                <a:ea typeface="Georgia"/>
                <a:cs typeface="Georgia"/>
                <a:sym typeface="Georgia"/>
              </a:rPr>
              <a:t>SAMPLE  STATEMENT  </a:t>
            </a:r>
            <a:r>
              <a:rPr b="1" i="0" lang="en" sz="1400" u="none" cap="none" strike="noStrike">
                <a:solidFill>
                  <a:srgbClr val="FAF6F0"/>
                </a:solidFill>
                <a:latin typeface="Georgia"/>
                <a:ea typeface="Georgia"/>
                <a:cs typeface="Georgia"/>
                <a:sym typeface="Georgia"/>
              </a:rPr>
              <a:t>We the People reject the attempt by the federal government to interfere in our election. This is unconstitutional and must be stopped. We will not stand for it.</a:t>
            </a:r>
            <a:endParaRPr b="0" i="0" sz="1000" u="none" cap="none" strike="noStrike">
              <a:solidFill>
                <a:schemeClr val="dk1"/>
              </a:solidFill>
              <a:latin typeface="Calibri"/>
              <a:ea typeface="Calibri"/>
              <a:cs typeface="Calibri"/>
              <a:sym typeface="Calibri"/>
            </a:endParaRPr>
          </a:p>
        </p:txBody>
      </p:sp>
      <p:sp>
        <p:nvSpPr>
          <p:cNvPr id="412" name="Google Shape;412;p49"/>
          <p:cNvSpPr/>
          <p:nvPr/>
        </p:nvSpPr>
        <p:spPr>
          <a:xfrm>
            <a:off x="274320" y="1792224"/>
            <a:ext cx="2779800" cy="310800"/>
          </a:xfrm>
          <a:prstGeom prst="rect">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3" name="Google Shape;413;p49"/>
          <p:cNvSpPr/>
          <p:nvPr/>
        </p:nvSpPr>
        <p:spPr>
          <a:xfrm>
            <a:off x="365760" y="1792224"/>
            <a:ext cx="2633400" cy="3108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AF6F0"/>
              </a:buClr>
              <a:buSzPts val="1200"/>
              <a:buFont typeface="Georgia"/>
              <a:buNone/>
            </a:pPr>
            <a:r>
              <a:rPr b="1" i="0" lang="en" sz="1200" u="none" cap="none" strike="noStrike">
                <a:solidFill>
                  <a:srgbClr val="FAF6F0"/>
                </a:solidFill>
                <a:latin typeface="Georgia"/>
                <a:ea typeface="Georgia"/>
                <a:cs typeface="Georgia"/>
                <a:sym typeface="Georgia"/>
              </a:rPr>
              <a:t>Social Media</a:t>
            </a:r>
            <a:endParaRPr b="0" i="0" sz="1200" u="none" cap="none" strike="noStrike">
              <a:solidFill>
                <a:schemeClr val="dk1"/>
              </a:solidFill>
              <a:latin typeface="Calibri"/>
              <a:ea typeface="Calibri"/>
              <a:cs typeface="Calibri"/>
              <a:sym typeface="Calibri"/>
            </a:endParaRPr>
          </a:p>
        </p:txBody>
      </p:sp>
      <p:sp>
        <p:nvSpPr>
          <p:cNvPr id="414" name="Google Shape;414;p49"/>
          <p:cNvSpPr/>
          <p:nvPr/>
        </p:nvSpPr>
        <p:spPr>
          <a:xfrm>
            <a:off x="274320" y="2103120"/>
            <a:ext cx="2779800" cy="255900"/>
          </a:xfrm>
          <a:prstGeom prst="rect">
            <a:avLst/>
          </a:prstGeom>
          <a:solidFill>
            <a:srgbClr val="E2D5C3"/>
          </a:solidFill>
          <a:ln cap="flat" cmpd="sng" w="12700">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5" name="Google Shape;415;p49"/>
          <p:cNvSpPr/>
          <p:nvPr/>
        </p:nvSpPr>
        <p:spPr>
          <a:xfrm>
            <a:off x="365760" y="2103120"/>
            <a:ext cx="26334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950"/>
              <a:buFont typeface="Calibri"/>
              <a:buNone/>
            </a:pPr>
            <a:r>
              <a:rPr b="0" i="1" lang="en" sz="950" u="none" cap="none" strike="noStrike">
                <a:solidFill>
                  <a:srgbClr val="6B4C36"/>
                </a:solidFill>
                <a:latin typeface="Calibri"/>
                <a:ea typeface="Calibri"/>
                <a:cs typeface="Calibri"/>
                <a:sym typeface="Calibri"/>
              </a:rPr>
              <a:t>X / Facebook / Instagram/ tiktok / Bluesky</a:t>
            </a:r>
            <a:endParaRPr b="0" i="0" sz="950" u="none" cap="none" strike="noStrike">
              <a:solidFill>
                <a:schemeClr val="dk1"/>
              </a:solidFill>
              <a:latin typeface="Calibri"/>
              <a:ea typeface="Calibri"/>
              <a:cs typeface="Calibri"/>
              <a:sym typeface="Calibri"/>
            </a:endParaRPr>
          </a:p>
        </p:txBody>
      </p:sp>
      <p:sp>
        <p:nvSpPr>
          <p:cNvPr id="416" name="Google Shape;416;p49"/>
          <p:cNvSpPr/>
          <p:nvPr/>
        </p:nvSpPr>
        <p:spPr>
          <a:xfrm>
            <a:off x="274320" y="2359152"/>
            <a:ext cx="2779800" cy="12069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7" name="Google Shape;417;p49"/>
          <p:cNvSpPr/>
          <p:nvPr/>
        </p:nvSpPr>
        <p:spPr>
          <a:xfrm>
            <a:off x="402336" y="2450592"/>
            <a:ext cx="2596800" cy="10608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3D2B1F"/>
              </a:buClr>
              <a:buSzPts val="1000"/>
              <a:buFont typeface="Calibri"/>
              <a:buNone/>
            </a:pPr>
            <a:r>
              <a:rPr b="0" i="1" lang="en" sz="1000" u="none" cap="none" strike="noStrike">
                <a:solidFill>
                  <a:srgbClr val="3D2B1F"/>
                </a:solidFill>
                <a:latin typeface="Calibri"/>
                <a:ea typeface="Calibri"/>
                <a:cs typeface="Calibri"/>
                <a:sym typeface="Calibri"/>
              </a:rPr>
              <a:t>We the People reject federal interference in our election. This is unconstitutional. We will not stand for it.</a:t>
            </a:r>
            <a:endParaRPr b="0" i="0" sz="1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000"/>
              <a:buFont typeface="Calibri"/>
              <a:buNone/>
            </a:pPr>
            <a:r>
              <a:t/>
            </a:r>
            <a:endParaRPr b="0" i="0" sz="1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3D2B1F"/>
              </a:buClr>
              <a:buSzPts val="1000"/>
              <a:buFont typeface="Calibri"/>
              <a:buNone/>
            </a:pPr>
            <a:r>
              <a:rPr b="0" i="1" lang="en" sz="1000" u="none" cap="none" strike="noStrike">
                <a:solidFill>
                  <a:srgbClr val="3D2B1F"/>
                </a:solidFill>
                <a:latin typeface="Calibri"/>
                <a:ea typeface="Calibri"/>
                <a:cs typeface="Calibri"/>
                <a:sym typeface="Calibri"/>
              </a:rPr>
              <a:t>#ShowUp2Defend  #DefendTheConstitution #PatrioticAct</a:t>
            </a:r>
            <a:endParaRPr b="0" i="0" sz="1000" u="none" cap="none" strike="noStrike">
              <a:solidFill>
                <a:schemeClr val="dk1"/>
              </a:solidFill>
              <a:latin typeface="Calibri"/>
              <a:ea typeface="Calibri"/>
              <a:cs typeface="Calibri"/>
              <a:sym typeface="Calibri"/>
            </a:endParaRPr>
          </a:p>
        </p:txBody>
      </p:sp>
      <p:sp>
        <p:nvSpPr>
          <p:cNvPr id="418" name="Google Shape;418;p49"/>
          <p:cNvSpPr/>
          <p:nvPr/>
        </p:nvSpPr>
        <p:spPr>
          <a:xfrm>
            <a:off x="274320" y="3566160"/>
            <a:ext cx="2779800" cy="512100"/>
          </a:xfrm>
          <a:prstGeom prst="rect">
            <a:avLst/>
          </a:prstGeom>
          <a:solidFill>
            <a:srgbClr val="FAF6F0"/>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9" name="Google Shape;419;p49"/>
          <p:cNvSpPr/>
          <p:nvPr/>
        </p:nvSpPr>
        <p:spPr>
          <a:xfrm>
            <a:off x="365760" y="3621024"/>
            <a:ext cx="2633400" cy="402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6B4C36"/>
              </a:buClr>
              <a:buSzPts val="950"/>
              <a:buFont typeface="Calibri"/>
              <a:buNone/>
            </a:pPr>
            <a:r>
              <a:rPr b="0" i="0" lang="en" sz="950" u="none" cap="none" strike="noStrike">
                <a:solidFill>
                  <a:srgbClr val="6B4C36"/>
                </a:solidFill>
                <a:latin typeface="Calibri"/>
                <a:ea typeface="Calibri"/>
                <a:cs typeface="Calibri"/>
                <a:sym typeface="Calibri"/>
              </a:rPr>
              <a:t>Copy. Post. Ask five people to do the same. The volume of identical messages is the signal.</a:t>
            </a:r>
            <a:endParaRPr b="0" i="0" sz="950" u="none" cap="none" strike="noStrike">
              <a:solidFill>
                <a:schemeClr val="dk1"/>
              </a:solidFill>
              <a:latin typeface="Calibri"/>
              <a:ea typeface="Calibri"/>
              <a:cs typeface="Calibri"/>
              <a:sym typeface="Calibri"/>
            </a:endParaRPr>
          </a:p>
        </p:txBody>
      </p:sp>
      <p:sp>
        <p:nvSpPr>
          <p:cNvPr id="420" name="Google Shape;420;p49"/>
          <p:cNvSpPr/>
          <p:nvPr/>
        </p:nvSpPr>
        <p:spPr>
          <a:xfrm>
            <a:off x="3182112" y="1792224"/>
            <a:ext cx="2779800" cy="310800"/>
          </a:xfrm>
          <a:prstGeom prst="rect">
            <a:avLst/>
          </a:prstGeom>
          <a:solidFill>
            <a:srgbClr val="C4622D"/>
          </a:solidFill>
          <a:ln cap="flat" cmpd="sng" w="12700">
            <a:solidFill>
              <a:srgbClr val="C4622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1" name="Google Shape;421;p49"/>
          <p:cNvSpPr/>
          <p:nvPr/>
        </p:nvSpPr>
        <p:spPr>
          <a:xfrm>
            <a:off x="3273552" y="1792224"/>
            <a:ext cx="2633400" cy="3108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AF6F0"/>
              </a:buClr>
              <a:buSzPts val="1200"/>
              <a:buFont typeface="Georgia"/>
              <a:buNone/>
            </a:pPr>
            <a:r>
              <a:rPr b="1" i="0" lang="en" sz="1200" u="none" cap="none" strike="noStrike">
                <a:solidFill>
                  <a:srgbClr val="FAF6F0"/>
                </a:solidFill>
                <a:latin typeface="Georgia"/>
                <a:ea typeface="Georgia"/>
                <a:cs typeface="Georgia"/>
                <a:sym typeface="Georgia"/>
              </a:rPr>
              <a:t>To the Media</a:t>
            </a:r>
            <a:endParaRPr b="0" i="0" sz="1200" u="none" cap="none" strike="noStrike">
              <a:solidFill>
                <a:schemeClr val="dk1"/>
              </a:solidFill>
              <a:latin typeface="Calibri"/>
              <a:ea typeface="Calibri"/>
              <a:cs typeface="Calibri"/>
              <a:sym typeface="Calibri"/>
            </a:endParaRPr>
          </a:p>
        </p:txBody>
      </p:sp>
      <p:sp>
        <p:nvSpPr>
          <p:cNvPr id="422" name="Google Shape;422;p49"/>
          <p:cNvSpPr/>
          <p:nvPr/>
        </p:nvSpPr>
        <p:spPr>
          <a:xfrm>
            <a:off x="3182112" y="2103120"/>
            <a:ext cx="2779800" cy="255900"/>
          </a:xfrm>
          <a:prstGeom prst="rect">
            <a:avLst/>
          </a:prstGeom>
          <a:solidFill>
            <a:srgbClr val="E2D5C3"/>
          </a:solidFill>
          <a:ln cap="flat" cmpd="sng" w="12700">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3" name="Google Shape;423;p49"/>
          <p:cNvSpPr/>
          <p:nvPr/>
        </p:nvSpPr>
        <p:spPr>
          <a:xfrm>
            <a:off x="3273552" y="2103120"/>
            <a:ext cx="26334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950"/>
              <a:buFont typeface="Calibri"/>
              <a:buNone/>
            </a:pPr>
            <a:r>
              <a:rPr b="0" i="1" lang="en" sz="950" u="none" cap="none" strike="noStrike">
                <a:solidFill>
                  <a:srgbClr val="6B4C36"/>
                </a:solidFill>
                <a:latin typeface="Calibri"/>
                <a:ea typeface="Calibri"/>
                <a:cs typeface="Calibri"/>
                <a:sym typeface="Calibri"/>
              </a:rPr>
              <a:t>Send to local journalists, radio, TV news</a:t>
            </a:r>
            <a:endParaRPr b="0" i="0" sz="950" u="none" cap="none" strike="noStrike">
              <a:solidFill>
                <a:schemeClr val="dk1"/>
              </a:solidFill>
              <a:latin typeface="Calibri"/>
              <a:ea typeface="Calibri"/>
              <a:cs typeface="Calibri"/>
              <a:sym typeface="Calibri"/>
            </a:endParaRPr>
          </a:p>
        </p:txBody>
      </p:sp>
      <p:sp>
        <p:nvSpPr>
          <p:cNvPr id="424" name="Google Shape;424;p49"/>
          <p:cNvSpPr/>
          <p:nvPr/>
        </p:nvSpPr>
        <p:spPr>
          <a:xfrm>
            <a:off x="3182112" y="2359152"/>
            <a:ext cx="2779800" cy="12069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5" name="Google Shape;425;p49"/>
          <p:cNvSpPr/>
          <p:nvPr/>
        </p:nvSpPr>
        <p:spPr>
          <a:xfrm>
            <a:off x="3310128" y="2450592"/>
            <a:ext cx="2596800" cy="10608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3D2B1F"/>
              </a:buClr>
              <a:buSzPts val="1000"/>
              <a:buFont typeface="Calibri"/>
              <a:buNone/>
            </a:pPr>
            <a:r>
              <a:rPr b="0" i="1" lang="en" sz="1000" u="none" cap="none" strike="noStrike">
                <a:solidFill>
                  <a:srgbClr val="3D2B1F"/>
                </a:solidFill>
                <a:latin typeface="Calibri"/>
                <a:ea typeface="Calibri"/>
                <a:cs typeface="Calibri"/>
                <a:sym typeface="Calibri"/>
              </a:rPr>
              <a:t>"We the People reject the attempt by the federal government to interfere in our election. This is unconstitutional and must be stopped. We will not stand for it."</a:t>
            </a:r>
            <a:endParaRPr b="0" i="0" sz="1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000"/>
              <a:buFont typeface="Calibri"/>
              <a:buNone/>
            </a:pPr>
            <a:r>
              <a:t/>
            </a:r>
            <a:endParaRPr b="0" i="0" sz="1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3D2B1F"/>
              </a:buClr>
              <a:buSzPts val="1000"/>
              <a:buFont typeface="Calibri"/>
              <a:buNone/>
            </a:pPr>
            <a:r>
              <a:rPr b="0" i="1" lang="en" sz="1000" u="none" cap="none" strike="noStrike">
                <a:solidFill>
                  <a:srgbClr val="3D2B1F"/>
                </a:solidFill>
                <a:latin typeface="Calibri"/>
                <a:ea typeface="Calibri"/>
                <a:cs typeface="Calibri"/>
                <a:sym typeface="Calibri"/>
              </a:rPr>
              <a:t>— Community members across [your region], [date]</a:t>
            </a:r>
            <a:endParaRPr b="0" i="0" sz="1000" u="none" cap="none" strike="noStrike">
              <a:solidFill>
                <a:schemeClr val="dk1"/>
              </a:solidFill>
              <a:latin typeface="Calibri"/>
              <a:ea typeface="Calibri"/>
              <a:cs typeface="Calibri"/>
              <a:sym typeface="Calibri"/>
            </a:endParaRPr>
          </a:p>
        </p:txBody>
      </p:sp>
      <p:sp>
        <p:nvSpPr>
          <p:cNvPr id="426" name="Google Shape;426;p49"/>
          <p:cNvSpPr/>
          <p:nvPr/>
        </p:nvSpPr>
        <p:spPr>
          <a:xfrm>
            <a:off x="3182112" y="3566160"/>
            <a:ext cx="2779800" cy="512100"/>
          </a:xfrm>
          <a:prstGeom prst="rect">
            <a:avLst/>
          </a:prstGeom>
          <a:solidFill>
            <a:srgbClr val="FAF6F0"/>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7" name="Google Shape;427;p49"/>
          <p:cNvSpPr/>
          <p:nvPr/>
        </p:nvSpPr>
        <p:spPr>
          <a:xfrm>
            <a:off x="3273552" y="3621024"/>
            <a:ext cx="2633400" cy="402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6B4C36"/>
              </a:buClr>
              <a:buSzPts val="950"/>
              <a:buFont typeface="Calibri"/>
              <a:buNone/>
            </a:pPr>
            <a:r>
              <a:rPr b="0" i="0" lang="en" sz="950" u="none" cap="none" strike="noStrike">
                <a:solidFill>
                  <a:srgbClr val="6B4C36"/>
                </a:solidFill>
                <a:latin typeface="Calibri"/>
                <a:ea typeface="Calibri"/>
                <a:cs typeface="Calibri"/>
                <a:sym typeface="Calibri"/>
              </a:rPr>
              <a:t>Find the full press release template in the messaging toolkit. Fill in your location. Send it today.</a:t>
            </a:r>
            <a:endParaRPr b="0" i="0" sz="950" u="none" cap="none" strike="noStrike">
              <a:solidFill>
                <a:schemeClr val="dk1"/>
              </a:solidFill>
              <a:latin typeface="Calibri"/>
              <a:ea typeface="Calibri"/>
              <a:cs typeface="Calibri"/>
              <a:sym typeface="Calibri"/>
            </a:endParaRPr>
          </a:p>
        </p:txBody>
      </p:sp>
      <p:sp>
        <p:nvSpPr>
          <p:cNvPr id="428" name="Google Shape;428;p49"/>
          <p:cNvSpPr/>
          <p:nvPr/>
        </p:nvSpPr>
        <p:spPr>
          <a:xfrm>
            <a:off x="6089904" y="1792224"/>
            <a:ext cx="2779800" cy="310800"/>
          </a:xfrm>
          <a:prstGeom prst="rect">
            <a:avLst/>
          </a:prstGeom>
          <a:solidFill>
            <a:srgbClr val="6B4C36"/>
          </a:solidFill>
          <a:ln cap="flat" cmpd="sng" w="12700">
            <a:solidFill>
              <a:srgbClr val="6B4C3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9" name="Google Shape;429;p49"/>
          <p:cNvSpPr/>
          <p:nvPr/>
        </p:nvSpPr>
        <p:spPr>
          <a:xfrm>
            <a:off x="6181344" y="1792224"/>
            <a:ext cx="2633400" cy="3108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AF6F0"/>
              </a:buClr>
              <a:buSzPts val="1200"/>
              <a:buFont typeface="Georgia"/>
              <a:buNone/>
            </a:pPr>
            <a:r>
              <a:rPr b="1" i="0" lang="en" sz="1200" u="none" cap="none" strike="noStrike">
                <a:solidFill>
                  <a:srgbClr val="FAF6F0"/>
                </a:solidFill>
                <a:latin typeface="Georgia"/>
                <a:ea typeface="Georgia"/>
                <a:cs typeface="Georgia"/>
                <a:sym typeface="Georgia"/>
              </a:rPr>
              <a:t>To Your Representatives</a:t>
            </a:r>
            <a:endParaRPr b="0" i="0" sz="1200" u="none" cap="none" strike="noStrike">
              <a:solidFill>
                <a:schemeClr val="dk1"/>
              </a:solidFill>
              <a:latin typeface="Calibri"/>
              <a:ea typeface="Calibri"/>
              <a:cs typeface="Calibri"/>
              <a:sym typeface="Calibri"/>
            </a:endParaRPr>
          </a:p>
        </p:txBody>
      </p:sp>
      <p:sp>
        <p:nvSpPr>
          <p:cNvPr id="430" name="Google Shape;430;p49"/>
          <p:cNvSpPr/>
          <p:nvPr/>
        </p:nvSpPr>
        <p:spPr>
          <a:xfrm>
            <a:off x="6089904" y="2103120"/>
            <a:ext cx="2779800" cy="255900"/>
          </a:xfrm>
          <a:prstGeom prst="rect">
            <a:avLst/>
          </a:prstGeom>
          <a:solidFill>
            <a:srgbClr val="E2D5C3"/>
          </a:solidFill>
          <a:ln cap="flat" cmpd="sng" w="12700">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1" name="Google Shape;431;p49"/>
          <p:cNvSpPr/>
          <p:nvPr/>
        </p:nvSpPr>
        <p:spPr>
          <a:xfrm>
            <a:off x="6181344" y="2103120"/>
            <a:ext cx="26334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950"/>
              <a:buFont typeface="Calibri"/>
              <a:buNone/>
            </a:pPr>
            <a:r>
              <a:rPr b="0" i="1" lang="en" sz="950" u="none" cap="none" strike="noStrike">
                <a:solidFill>
                  <a:srgbClr val="6B4C36"/>
                </a:solidFill>
                <a:latin typeface="Calibri"/>
                <a:ea typeface="Calibri"/>
                <a:cs typeface="Calibri"/>
                <a:sym typeface="Calibri"/>
              </a:rPr>
              <a:t>Call your House rep + both senators + state + local </a:t>
            </a:r>
            <a:endParaRPr b="0" i="0" sz="950" u="none" cap="none" strike="noStrike">
              <a:solidFill>
                <a:schemeClr val="dk1"/>
              </a:solidFill>
              <a:latin typeface="Calibri"/>
              <a:ea typeface="Calibri"/>
              <a:cs typeface="Calibri"/>
              <a:sym typeface="Calibri"/>
            </a:endParaRPr>
          </a:p>
        </p:txBody>
      </p:sp>
      <p:sp>
        <p:nvSpPr>
          <p:cNvPr id="432" name="Google Shape;432;p49"/>
          <p:cNvSpPr/>
          <p:nvPr/>
        </p:nvSpPr>
        <p:spPr>
          <a:xfrm>
            <a:off x="6089904" y="2359152"/>
            <a:ext cx="2779800" cy="12069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3" name="Google Shape;433;p49"/>
          <p:cNvSpPr/>
          <p:nvPr/>
        </p:nvSpPr>
        <p:spPr>
          <a:xfrm>
            <a:off x="6217920" y="2450592"/>
            <a:ext cx="2596800" cy="10608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3D2B1F"/>
              </a:buClr>
              <a:buSzPts val="1000"/>
              <a:buFont typeface="Calibri"/>
              <a:buNone/>
            </a:pPr>
            <a:r>
              <a:rPr b="0" i="1" lang="en" sz="1000" u="none" cap="none" strike="noStrike">
                <a:solidFill>
                  <a:srgbClr val="3D2B1F"/>
                </a:solidFill>
                <a:latin typeface="Calibri"/>
                <a:ea typeface="Calibri"/>
                <a:cs typeface="Calibri"/>
                <a:sym typeface="Calibri"/>
              </a:rPr>
              <a:t>"I am a constituent. I reject federal interference in our election. I expect you to publicly affirm the Constitution and reject any suspension of democratic process. Your silence is not acceptable."</a:t>
            </a:r>
            <a:endParaRPr b="0" i="0" sz="1000" u="none" cap="none" strike="noStrike">
              <a:solidFill>
                <a:schemeClr val="dk1"/>
              </a:solidFill>
              <a:latin typeface="Calibri"/>
              <a:ea typeface="Calibri"/>
              <a:cs typeface="Calibri"/>
              <a:sym typeface="Calibri"/>
            </a:endParaRPr>
          </a:p>
        </p:txBody>
      </p:sp>
      <p:sp>
        <p:nvSpPr>
          <p:cNvPr id="434" name="Google Shape;434;p49"/>
          <p:cNvSpPr/>
          <p:nvPr/>
        </p:nvSpPr>
        <p:spPr>
          <a:xfrm>
            <a:off x="6089904" y="3566160"/>
            <a:ext cx="2779800" cy="512100"/>
          </a:xfrm>
          <a:prstGeom prst="rect">
            <a:avLst/>
          </a:prstGeom>
          <a:solidFill>
            <a:srgbClr val="FAF6F0"/>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5" name="Google Shape;435;p49"/>
          <p:cNvSpPr/>
          <p:nvPr/>
        </p:nvSpPr>
        <p:spPr>
          <a:xfrm>
            <a:off x="6181344" y="3621024"/>
            <a:ext cx="2633400" cy="402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6B4C36"/>
              </a:buClr>
              <a:buSzPts val="950"/>
              <a:buFont typeface="Calibri"/>
              <a:buNone/>
            </a:pPr>
            <a:r>
              <a:rPr b="0" i="0" lang="en" sz="950" u="none" cap="none" strike="noStrike">
                <a:solidFill>
                  <a:srgbClr val="6B4C36"/>
                </a:solidFill>
                <a:latin typeface="Calibri"/>
                <a:ea typeface="Calibri"/>
                <a:cs typeface="Calibri"/>
                <a:sym typeface="Calibri"/>
              </a:rPr>
              <a:t>Call, text, and email. Every contact is a data point. Make them go on record.</a:t>
            </a:r>
            <a:endParaRPr b="0" i="0" sz="950" u="none" cap="none" strike="noStrike">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440" name="Shape 440"/>
        <p:cNvGrpSpPr/>
        <p:nvPr/>
      </p:nvGrpSpPr>
      <p:grpSpPr>
        <a:xfrm>
          <a:off x="0" y="0"/>
          <a:ext cx="0" cy="0"/>
          <a:chOff x="0" y="0"/>
          <a:chExt cx="0" cy="0"/>
        </a:xfrm>
      </p:grpSpPr>
      <p:sp>
        <p:nvSpPr>
          <p:cNvPr id="441" name="Google Shape;441;p50"/>
          <p:cNvSpPr/>
          <p:nvPr/>
        </p:nvSpPr>
        <p:spPr>
          <a:xfrm>
            <a:off x="411480" y="147107"/>
            <a:ext cx="8321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2600"/>
              <a:buFont typeface="Georgia"/>
              <a:buNone/>
            </a:pPr>
            <a:r>
              <a:rPr b="1" i="0" lang="en" sz="2600" u="none" cap="none" strike="noStrike">
                <a:solidFill>
                  <a:srgbClr val="3D2B1F"/>
                </a:solidFill>
                <a:latin typeface="Georgia"/>
                <a:ea typeface="Georgia"/>
                <a:cs typeface="Georgia"/>
                <a:sym typeface="Georgia"/>
              </a:rPr>
              <a:t>Prepared and Ready to Go</a:t>
            </a:r>
            <a:endParaRPr b="0" i="0" sz="2600" u="none" cap="none" strike="noStrike">
              <a:solidFill>
                <a:schemeClr val="dk1"/>
              </a:solidFill>
              <a:latin typeface="Calibri"/>
              <a:ea typeface="Calibri"/>
              <a:cs typeface="Calibri"/>
              <a:sym typeface="Calibri"/>
            </a:endParaRPr>
          </a:p>
        </p:txBody>
      </p:sp>
      <p:sp>
        <p:nvSpPr>
          <p:cNvPr id="442" name="Google Shape;442;p50"/>
          <p:cNvSpPr/>
          <p:nvPr/>
        </p:nvSpPr>
        <p:spPr>
          <a:xfrm>
            <a:off x="411480" y="621797"/>
            <a:ext cx="8321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1350"/>
              <a:buFont typeface="Calibri"/>
              <a:buNone/>
            </a:pPr>
            <a:r>
              <a:rPr b="0" i="1" lang="en" sz="1350" u="none" cap="none" strike="noStrike">
                <a:solidFill>
                  <a:srgbClr val="6B4C36"/>
                </a:solidFill>
                <a:latin typeface="Calibri"/>
                <a:ea typeface="Calibri"/>
                <a:cs typeface="Calibri"/>
                <a:sym typeface="Calibri"/>
              </a:rPr>
              <a:t>Cultivate an active and prepared mindset so that when the moment comes, we are already in motion.</a:t>
            </a:r>
            <a:endParaRPr b="0" i="0" sz="1350" u="none" cap="none" strike="noStrike">
              <a:solidFill>
                <a:schemeClr val="dk1"/>
              </a:solidFill>
              <a:latin typeface="Calibri"/>
              <a:ea typeface="Calibri"/>
              <a:cs typeface="Calibri"/>
              <a:sym typeface="Calibri"/>
            </a:endParaRPr>
          </a:p>
        </p:txBody>
      </p:sp>
      <p:sp>
        <p:nvSpPr>
          <p:cNvPr id="443" name="Google Shape;443;p50"/>
          <p:cNvSpPr/>
          <p:nvPr/>
        </p:nvSpPr>
        <p:spPr>
          <a:xfrm>
            <a:off x="201168" y="969264"/>
            <a:ext cx="2816400" cy="329100"/>
          </a:xfrm>
          <a:prstGeom prst="rect">
            <a:avLst/>
          </a:prstGeom>
          <a:solidFill>
            <a:srgbClr val="8B3A1C"/>
          </a:solidFill>
          <a:ln cap="flat" cmpd="sng" w="12700">
            <a:solidFill>
              <a:srgbClr val="8B3A1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4" name="Google Shape;444;p50"/>
          <p:cNvSpPr/>
          <p:nvPr/>
        </p:nvSpPr>
        <p:spPr>
          <a:xfrm>
            <a:off x="292608" y="969264"/>
            <a:ext cx="2670000" cy="3291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AF6F0"/>
              </a:buClr>
              <a:buSzPts val="1200"/>
              <a:buFont typeface="Georgia"/>
              <a:buNone/>
            </a:pPr>
            <a:r>
              <a:rPr b="1" i="0" lang="en" sz="1200" u="none" cap="none" strike="noStrike">
                <a:solidFill>
                  <a:srgbClr val="FAF6F0"/>
                </a:solidFill>
                <a:latin typeface="Georgia"/>
                <a:ea typeface="Georgia"/>
                <a:cs typeface="Georgia"/>
                <a:sym typeface="Georgia"/>
              </a:rPr>
              <a:t>Run Drills. Now.</a:t>
            </a:r>
            <a:endParaRPr b="0" i="0" sz="1200" u="none" cap="none" strike="noStrike">
              <a:solidFill>
                <a:schemeClr val="dk1"/>
              </a:solidFill>
              <a:latin typeface="Calibri"/>
              <a:ea typeface="Calibri"/>
              <a:cs typeface="Calibri"/>
              <a:sym typeface="Calibri"/>
            </a:endParaRPr>
          </a:p>
        </p:txBody>
      </p:sp>
      <p:sp>
        <p:nvSpPr>
          <p:cNvPr id="445" name="Google Shape;445;p50"/>
          <p:cNvSpPr/>
          <p:nvPr/>
        </p:nvSpPr>
        <p:spPr>
          <a:xfrm>
            <a:off x="201175" y="1298450"/>
            <a:ext cx="2816400" cy="6216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6" name="Google Shape;446;p50"/>
          <p:cNvSpPr/>
          <p:nvPr/>
        </p:nvSpPr>
        <p:spPr>
          <a:xfrm>
            <a:off x="292600" y="1417376"/>
            <a:ext cx="2670000" cy="3840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6B4C36"/>
              </a:buClr>
              <a:buSzPts val="1000"/>
              <a:buFont typeface="Calibri"/>
              <a:buNone/>
            </a:pPr>
            <a:r>
              <a:rPr b="0" i="1" lang="en" sz="1100" u="none" cap="none" strike="noStrike">
                <a:solidFill>
                  <a:srgbClr val="6B4C36"/>
                </a:solidFill>
                <a:latin typeface="Calibri"/>
                <a:ea typeface="Calibri"/>
                <a:cs typeface="Calibri"/>
                <a:sym typeface="Calibri"/>
              </a:rPr>
              <a:t>Drills make action automatic. When a crisis hits, there is no time to figure things out. </a:t>
            </a:r>
            <a:endParaRPr b="0" i="0" sz="1100" u="none" cap="none" strike="noStrike">
              <a:solidFill>
                <a:schemeClr val="dk1"/>
              </a:solidFill>
              <a:latin typeface="Calibri"/>
              <a:ea typeface="Calibri"/>
              <a:cs typeface="Calibri"/>
              <a:sym typeface="Calibri"/>
            </a:endParaRPr>
          </a:p>
        </p:txBody>
      </p:sp>
      <p:sp>
        <p:nvSpPr>
          <p:cNvPr id="447" name="Google Shape;447;p50"/>
          <p:cNvSpPr/>
          <p:nvPr/>
        </p:nvSpPr>
        <p:spPr>
          <a:xfrm>
            <a:off x="201175" y="2048249"/>
            <a:ext cx="2816400" cy="11337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8" name="Google Shape;448;p50"/>
          <p:cNvSpPr/>
          <p:nvPr/>
        </p:nvSpPr>
        <p:spPr>
          <a:xfrm>
            <a:off x="310900" y="2134651"/>
            <a:ext cx="2651700" cy="9561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150"/>
              <a:buFont typeface="Georgia"/>
              <a:buNone/>
            </a:pPr>
            <a:r>
              <a:rPr b="1" i="0" lang="en" sz="1150" u="none" cap="none" strike="noStrike">
                <a:solidFill>
                  <a:srgbClr val="8B3A1C"/>
                </a:solidFill>
                <a:latin typeface="Georgia"/>
                <a:ea typeface="Georgia"/>
                <a:cs typeface="Georgia"/>
                <a:sym typeface="Georgia"/>
              </a:rPr>
              <a:t>The Martial Law Drill.  </a:t>
            </a:r>
            <a:r>
              <a:rPr b="0" i="0" lang="en" sz="1100" u="none" cap="none" strike="noStrike">
                <a:solidFill>
                  <a:srgbClr val="3D2B1F"/>
                </a:solidFill>
                <a:latin typeface="Calibri"/>
                <a:ea typeface="Calibri"/>
                <a:cs typeface="Calibri"/>
                <a:sym typeface="Calibri"/>
              </a:rPr>
              <a:t>It's 10pm. Martial law has just been declared. What does each person do in the next hour? Go around the room and say it out loud.</a:t>
            </a:r>
            <a:endParaRPr b="0" i="0" sz="1150" u="none" cap="none" strike="noStrike">
              <a:solidFill>
                <a:schemeClr val="dk1"/>
              </a:solidFill>
              <a:latin typeface="Calibri"/>
              <a:ea typeface="Calibri"/>
              <a:cs typeface="Calibri"/>
              <a:sym typeface="Calibri"/>
            </a:endParaRPr>
          </a:p>
        </p:txBody>
      </p:sp>
      <p:sp>
        <p:nvSpPr>
          <p:cNvPr id="449" name="Google Shape;449;p50"/>
          <p:cNvSpPr/>
          <p:nvPr/>
        </p:nvSpPr>
        <p:spPr>
          <a:xfrm>
            <a:off x="201168" y="3310128"/>
            <a:ext cx="2816400" cy="12618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0" name="Google Shape;450;p50"/>
          <p:cNvSpPr/>
          <p:nvPr/>
        </p:nvSpPr>
        <p:spPr>
          <a:xfrm>
            <a:off x="310896" y="3438144"/>
            <a:ext cx="2651700" cy="10425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150"/>
              <a:buFont typeface="Georgia"/>
              <a:buNone/>
            </a:pPr>
            <a:r>
              <a:rPr b="1" i="0" lang="en" sz="1150" u="none" cap="none" strike="noStrike">
                <a:solidFill>
                  <a:srgbClr val="8B3A1C"/>
                </a:solidFill>
                <a:latin typeface="Georgia"/>
                <a:ea typeface="Georgia"/>
                <a:cs typeface="Georgia"/>
                <a:sym typeface="Georgia"/>
              </a:rPr>
              <a:t>The Election Is Stolen Drill.  </a:t>
            </a:r>
            <a:r>
              <a:rPr b="0" i="0" lang="en" sz="1100" u="none" cap="none" strike="noStrike">
                <a:solidFill>
                  <a:srgbClr val="3D2B1F"/>
                </a:solidFill>
                <a:latin typeface="Calibri"/>
                <a:ea typeface="Calibri"/>
                <a:cs typeface="Calibri"/>
                <a:sym typeface="Calibri"/>
              </a:rPr>
              <a:t>The voting machines have been confiscated by the federal government. Results are labeled as fraudulent with no evidence. What do we do?</a:t>
            </a:r>
            <a:endParaRPr b="0" i="0" sz="1150" u="none" cap="none" strike="noStrike">
              <a:solidFill>
                <a:schemeClr val="dk1"/>
              </a:solidFill>
              <a:latin typeface="Calibri"/>
              <a:ea typeface="Calibri"/>
              <a:cs typeface="Calibri"/>
              <a:sym typeface="Calibri"/>
            </a:endParaRPr>
          </a:p>
        </p:txBody>
      </p:sp>
      <p:sp>
        <p:nvSpPr>
          <p:cNvPr id="451" name="Google Shape;451;p50"/>
          <p:cNvSpPr/>
          <p:nvPr/>
        </p:nvSpPr>
        <p:spPr>
          <a:xfrm>
            <a:off x="3182112" y="969264"/>
            <a:ext cx="2816400" cy="329100"/>
          </a:xfrm>
          <a:prstGeom prst="rect">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2" name="Google Shape;452;p50"/>
          <p:cNvSpPr/>
          <p:nvPr/>
        </p:nvSpPr>
        <p:spPr>
          <a:xfrm>
            <a:off x="3273552" y="969264"/>
            <a:ext cx="2670000" cy="3291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AF6F0"/>
              </a:buClr>
              <a:buSzPts val="1200"/>
              <a:buFont typeface="Georgia"/>
              <a:buNone/>
            </a:pPr>
            <a:r>
              <a:rPr b="1" i="0" lang="en" sz="1200" u="none" cap="none" strike="noStrike">
                <a:solidFill>
                  <a:srgbClr val="FAF6F0"/>
                </a:solidFill>
                <a:latin typeface="Georgia"/>
                <a:ea typeface="Georgia"/>
                <a:cs typeface="Georgia"/>
                <a:sym typeface="Georgia"/>
              </a:rPr>
              <a:t>Prepare Your Message.</a:t>
            </a:r>
            <a:endParaRPr b="0" i="0" sz="1200" u="none" cap="none" strike="noStrike">
              <a:solidFill>
                <a:schemeClr val="dk1"/>
              </a:solidFill>
              <a:latin typeface="Calibri"/>
              <a:ea typeface="Calibri"/>
              <a:cs typeface="Calibri"/>
              <a:sym typeface="Calibri"/>
            </a:endParaRPr>
          </a:p>
        </p:txBody>
      </p:sp>
      <p:sp>
        <p:nvSpPr>
          <p:cNvPr id="453" name="Google Shape;453;p50"/>
          <p:cNvSpPr/>
          <p:nvPr/>
        </p:nvSpPr>
        <p:spPr>
          <a:xfrm>
            <a:off x="3182100" y="1298450"/>
            <a:ext cx="2816400" cy="6216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4" name="Google Shape;454;p50"/>
          <p:cNvSpPr/>
          <p:nvPr/>
        </p:nvSpPr>
        <p:spPr>
          <a:xfrm>
            <a:off x="3273550" y="1417375"/>
            <a:ext cx="2670000" cy="457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6B4C36"/>
              </a:buClr>
              <a:buSzPts val="1000"/>
              <a:buFont typeface="Calibri"/>
              <a:buNone/>
            </a:pPr>
            <a:r>
              <a:rPr b="0" i="1" lang="en" sz="1100" u="none" cap="none" strike="noStrike">
                <a:solidFill>
                  <a:srgbClr val="6B4C36"/>
                </a:solidFill>
                <a:latin typeface="Calibri"/>
                <a:ea typeface="Calibri"/>
                <a:cs typeface="Calibri"/>
                <a:sym typeface="Calibri"/>
              </a:rPr>
              <a:t>Decide now what you will say — and how you will say it together.</a:t>
            </a:r>
            <a:endParaRPr b="0" i="0" sz="1100" u="none" cap="none" strike="noStrike">
              <a:solidFill>
                <a:schemeClr val="dk1"/>
              </a:solidFill>
              <a:latin typeface="Calibri"/>
              <a:ea typeface="Calibri"/>
              <a:cs typeface="Calibri"/>
              <a:sym typeface="Calibri"/>
            </a:endParaRPr>
          </a:p>
        </p:txBody>
      </p:sp>
      <p:sp>
        <p:nvSpPr>
          <p:cNvPr id="455" name="Google Shape;455;p50"/>
          <p:cNvSpPr/>
          <p:nvPr/>
        </p:nvSpPr>
        <p:spPr>
          <a:xfrm>
            <a:off x="3182100" y="2048349"/>
            <a:ext cx="2816400" cy="11337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6" name="Google Shape;456;p50"/>
          <p:cNvSpPr/>
          <p:nvPr/>
        </p:nvSpPr>
        <p:spPr>
          <a:xfrm>
            <a:off x="3291850" y="2134650"/>
            <a:ext cx="2651700" cy="9561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150"/>
              <a:buFont typeface="Georgia"/>
              <a:buNone/>
            </a:pPr>
            <a:r>
              <a:rPr b="1" i="0" lang="en" sz="1150" u="none" cap="none" strike="noStrike">
                <a:solidFill>
                  <a:srgbClr val="4D7A52"/>
                </a:solidFill>
                <a:latin typeface="Georgia"/>
                <a:ea typeface="Georgia"/>
                <a:cs typeface="Georgia"/>
                <a:sym typeface="Georgia"/>
              </a:rPr>
              <a:t>Agree on two or three core phrases.  </a:t>
            </a:r>
            <a:r>
              <a:rPr b="0" i="0" lang="en" sz="1100" u="none" cap="none" strike="noStrike">
                <a:solidFill>
                  <a:srgbClr val="3D2B1F"/>
                </a:solidFill>
                <a:latin typeface="Calibri"/>
                <a:ea typeface="Calibri"/>
                <a:cs typeface="Calibri"/>
                <a:sym typeface="Calibri"/>
              </a:rPr>
              <a:t>Simple, clear, repeatable. 'We are nonviolent and we are not going away.' Practice saying them until they feel natural under pressure.</a:t>
            </a:r>
            <a:endParaRPr b="0" i="0" sz="1150" u="none" cap="none" strike="noStrike">
              <a:solidFill>
                <a:schemeClr val="dk1"/>
              </a:solidFill>
              <a:latin typeface="Calibri"/>
              <a:ea typeface="Calibri"/>
              <a:cs typeface="Calibri"/>
              <a:sym typeface="Calibri"/>
            </a:endParaRPr>
          </a:p>
        </p:txBody>
      </p:sp>
      <p:sp>
        <p:nvSpPr>
          <p:cNvPr id="457" name="Google Shape;457;p50"/>
          <p:cNvSpPr/>
          <p:nvPr/>
        </p:nvSpPr>
        <p:spPr>
          <a:xfrm>
            <a:off x="3182112" y="3310128"/>
            <a:ext cx="2816400" cy="12618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8" name="Google Shape;458;p50"/>
          <p:cNvSpPr/>
          <p:nvPr/>
        </p:nvSpPr>
        <p:spPr>
          <a:xfrm>
            <a:off x="3291840" y="3438144"/>
            <a:ext cx="2651700" cy="10425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150"/>
              <a:buFont typeface="Georgia"/>
              <a:buNone/>
            </a:pPr>
            <a:r>
              <a:rPr b="1" i="0" lang="en" sz="1150" u="none" cap="none" strike="noStrike">
                <a:solidFill>
                  <a:srgbClr val="4D7A52"/>
                </a:solidFill>
                <a:latin typeface="Georgia"/>
                <a:ea typeface="Georgia"/>
                <a:cs typeface="Georgia"/>
                <a:sym typeface="Georgia"/>
              </a:rPr>
              <a:t>Know what you will not say.  </a:t>
            </a:r>
            <a:r>
              <a:rPr b="0" i="0" lang="en" sz="1100" u="none" cap="none" strike="noStrike">
                <a:solidFill>
                  <a:srgbClr val="3D2B1F"/>
                </a:solidFill>
                <a:latin typeface="Calibri"/>
                <a:ea typeface="Calibri"/>
                <a:cs typeface="Calibri"/>
                <a:sym typeface="Calibri"/>
              </a:rPr>
              <a:t>Inflammatory language, unverified claims, anything that sounds like a threat. Message discipline means knowing the line and holding it — especially in the first hour.</a:t>
            </a:r>
            <a:endParaRPr b="0" i="0" sz="1150" u="none" cap="none" strike="noStrike">
              <a:solidFill>
                <a:schemeClr val="dk1"/>
              </a:solidFill>
              <a:latin typeface="Calibri"/>
              <a:ea typeface="Calibri"/>
              <a:cs typeface="Calibri"/>
              <a:sym typeface="Calibri"/>
            </a:endParaRPr>
          </a:p>
        </p:txBody>
      </p:sp>
      <p:sp>
        <p:nvSpPr>
          <p:cNvPr id="459" name="Google Shape;459;p50"/>
          <p:cNvSpPr/>
          <p:nvPr/>
        </p:nvSpPr>
        <p:spPr>
          <a:xfrm>
            <a:off x="6163056" y="969264"/>
            <a:ext cx="2816400" cy="329100"/>
          </a:xfrm>
          <a:prstGeom prst="rect">
            <a:avLst/>
          </a:prstGeom>
          <a:solidFill>
            <a:srgbClr val="C4622D"/>
          </a:solidFill>
          <a:ln cap="flat" cmpd="sng" w="12700">
            <a:solidFill>
              <a:srgbClr val="C4622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0" name="Google Shape;460;p50"/>
          <p:cNvSpPr/>
          <p:nvPr/>
        </p:nvSpPr>
        <p:spPr>
          <a:xfrm>
            <a:off x="6254496" y="969264"/>
            <a:ext cx="2670000" cy="3291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AF6F0"/>
              </a:buClr>
              <a:buSzPts val="1200"/>
              <a:buFont typeface="Georgia"/>
              <a:buNone/>
            </a:pPr>
            <a:r>
              <a:rPr b="1" i="0" lang="en" sz="1200" u="none" cap="none" strike="noStrike">
                <a:solidFill>
                  <a:srgbClr val="FAF6F0"/>
                </a:solidFill>
                <a:latin typeface="Georgia"/>
                <a:ea typeface="Georgia"/>
                <a:cs typeface="Georgia"/>
                <a:sym typeface="Georgia"/>
              </a:rPr>
              <a:t>Build the Network Now.</a:t>
            </a:r>
            <a:endParaRPr b="0" i="0" sz="1200" u="none" cap="none" strike="noStrike">
              <a:solidFill>
                <a:schemeClr val="dk1"/>
              </a:solidFill>
              <a:latin typeface="Calibri"/>
              <a:ea typeface="Calibri"/>
              <a:cs typeface="Calibri"/>
              <a:sym typeface="Calibri"/>
            </a:endParaRPr>
          </a:p>
        </p:txBody>
      </p:sp>
      <p:sp>
        <p:nvSpPr>
          <p:cNvPr id="461" name="Google Shape;461;p50"/>
          <p:cNvSpPr/>
          <p:nvPr/>
        </p:nvSpPr>
        <p:spPr>
          <a:xfrm>
            <a:off x="6163050" y="1298450"/>
            <a:ext cx="2816400" cy="6216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2" name="Google Shape;462;p50"/>
          <p:cNvSpPr/>
          <p:nvPr/>
        </p:nvSpPr>
        <p:spPr>
          <a:xfrm>
            <a:off x="6254500" y="1380475"/>
            <a:ext cx="2670000" cy="5670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6B4C36"/>
              </a:buClr>
              <a:buSzPts val="1000"/>
              <a:buFont typeface="Calibri"/>
              <a:buNone/>
            </a:pPr>
            <a:r>
              <a:rPr b="0" i="1" lang="en" sz="1100" u="none" cap="none" strike="noStrike">
                <a:solidFill>
                  <a:srgbClr val="6B4C36"/>
                </a:solidFill>
                <a:latin typeface="Calibri"/>
                <a:ea typeface="Calibri"/>
                <a:cs typeface="Calibri"/>
                <a:sym typeface="Calibri"/>
              </a:rPr>
              <a:t>Mass turnout happens because </a:t>
            </a:r>
            <a:r>
              <a:rPr i="1" lang="en" sz="1100">
                <a:solidFill>
                  <a:srgbClr val="6B4C36"/>
                </a:solidFill>
                <a:latin typeface="Calibri"/>
                <a:ea typeface="Calibri"/>
                <a:cs typeface="Calibri"/>
                <a:sym typeface="Calibri"/>
              </a:rPr>
              <a:t>conversations took place </a:t>
            </a:r>
            <a:r>
              <a:rPr b="0" i="1" lang="en" sz="1100" u="none" cap="none" strike="noStrike">
                <a:solidFill>
                  <a:srgbClr val="6B4C36"/>
                </a:solidFill>
                <a:latin typeface="Calibri"/>
                <a:ea typeface="Calibri"/>
                <a:cs typeface="Calibri"/>
                <a:sym typeface="Calibri"/>
              </a:rPr>
              <a:t>before the crisis.</a:t>
            </a:r>
            <a:endParaRPr b="0" i="0" sz="1100" u="none" cap="none" strike="noStrike">
              <a:solidFill>
                <a:schemeClr val="dk1"/>
              </a:solidFill>
              <a:latin typeface="Calibri"/>
              <a:ea typeface="Calibri"/>
              <a:cs typeface="Calibri"/>
              <a:sym typeface="Calibri"/>
            </a:endParaRPr>
          </a:p>
        </p:txBody>
      </p:sp>
      <p:sp>
        <p:nvSpPr>
          <p:cNvPr id="463" name="Google Shape;463;p50"/>
          <p:cNvSpPr/>
          <p:nvPr/>
        </p:nvSpPr>
        <p:spPr>
          <a:xfrm>
            <a:off x="6163050" y="2048349"/>
            <a:ext cx="2816400" cy="11337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4" name="Google Shape;464;p50"/>
          <p:cNvSpPr/>
          <p:nvPr/>
        </p:nvSpPr>
        <p:spPr>
          <a:xfrm>
            <a:off x="6272775" y="2134725"/>
            <a:ext cx="2651700" cy="9561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C4622D"/>
              </a:buClr>
              <a:buSzPts val="1150"/>
              <a:buFont typeface="Georgia"/>
              <a:buNone/>
            </a:pPr>
            <a:r>
              <a:rPr b="1" i="0" lang="en" sz="1150" u="none" cap="none" strike="noStrike">
                <a:solidFill>
                  <a:srgbClr val="C4622D"/>
                </a:solidFill>
                <a:latin typeface="Georgia"/>
                <a:ea typeface="Georgia"/>
                <a:cs typeface="Georgia"/>
                <a:sym typeface="Georgia"/>
              </a:rPr>
              <a:t>Talk to your people before anything happens.  </a:t>
            </a:r>
            <a:r>
              <a:rPr b="0" i="0" lang="en" sz="1100" u="none" cap="none" strike="noStrike">
                <a:solidFill>
                  <a:srgbClr val="3D2B1F"/>
                </a:solidFill>
                <a:latin typeface="Calibri"/>
                <a:ea typeface="Calibri"/>
                <a:cs typeface="Calibri"/>
                <a:sym typeface="Calibri"/>
              </a:rPr>
              <a:t>Tell your neighbors, your coworkers, your family: here is what I'm prepared to do. Here is where I'll be. Here is how to reach me. That conversation is the infrastructure.</a:t>
            </a:r>
            <a:endParaRPr b="0" i="0" sz="1150" u="none" cap="none" strike="noStrike">
              <a:solidFill>
                <a:schemeClr val="dk1"/>
              </a:solidFill>
              <a:latin typeface="Calibri"/>
              <a:ea typeface="Calibri"/>
              <a:cs typeface="Calibri"/>
              <a:sym typeface="Calibri"/>
            </a:endParaRPr>
          </a:p>
        </p:txBody>
      </p:sp>
      <p:sp>
        <p:nvSpPr>
          <p:cNvPr id="465" name="Google Shape;465;p50"/>
          <p:cNvSpPr/>
          <p:nvPr/>
        </p:nvSpPr>
        <p:spPr>
          <a:xfrm>
            <a:off x="6163056" y="3310128"/>
            <a:ext cx="2816400" cy="12618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6" name="Google Shape;466;p50"/>
          <p:cNvSpPr/>
          <p:nvPr/>
        </p:nvSpPr>
        <p:spPr>
          <a:xfrm>
            <a:off x="6272775" y="3438150"/>
            <a:ext cx="2598300" cy="10425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C4622D"/>
              </a:buClr>
              <a:buSzPts val="1150"/>
              <a:buFont typeface="Georgia"/>
              <a:buNone/>
            </a:pPr>
            <a:r>
              <a:rPr b="1" i="0" lang="en" sz="1150" u="none" cap="none" strike="noStrike">
                <a:solidFill>
                  <a:srgbClr val="C4622D"/>
                </a:solidFill>
                <a:latin typeface="Georgia"/>
                <a:ea typeface="Georgia"/>
                <a:cs typeface="Georgia"/>
                <a:sym typeface="Georgia"/>
              </a:rPr>
              <a:t>Talk to your representatives.  </a:t>
            </a:r>
            <a:r>
              <a:rPr b="0" i="0" lang="en" sz="1100" u="none" cap="none" strike="noStrike">
                <a:solidFill>
                  <a:srgbClr val="3D2B1F"/>
                </a:solidFill>
                <a:latin typeface="Calibri"/>
                <a:ea typeface="Calibri"/>
                <a:cs typeface="Calibri"/>
                <a:sym typeface="Calibri"/>
              </a:rPr>
              <a:t>Explain the plan and ask them to plan on being there to join their constituents. Ask them to be ready to make a statement to the public when the time comes. </a:t>
            </a:r>
            <a:endParaRPr b="0" i="0" sz="1150" u="none" cap="none" strike="noStrike">
              <a:solidFill>
                <a:schemeClr val="dk1"/>
              </a:solidFill>
              <a:latin typeface="Calibri"/>
              <a:ea typeface="Calibri"/>
              <a:cs typeface="Calibri"/>
              <a:sym typeface="Calibri"/>
            </a:endParaRPr>
          </a:p>
        </p:txBody>
      </p:sp>
      <p:sp>
        <p:nvSpPr>
          <p:cNvPr id="467" name="Google Shape;467;p50"/>
          <p:cNvSpPr/>
          <p:nvPr/>
        </p:nvSpPr>
        <p:spPr>
          <a:xfrm>
            <a:off x="411480" y="4645152"/>
            <a:ext cx="8321100" cy="384000"/>
          </a:xfrm>
          <a:prstGeom prst="rect">
            <a:avLst/>
          </a:prstGeom>
          <a:solidFill>
            <a:srgbClr val="B8D4BA"/>
          </a:solidFill>
          <a:ln cap="flat" cmpd="sng" w="12700">
            <a:solidFill>
              <a:srgbClr val="B8D4BA"/>
            </a:solidFill>
            <a:prstDash val="solid"/>
            <a:round/>
            <a:headEnd len="sm" w="sm" type="none"/>
            <a:tailEnd len="sm" w="sm" type="none"/>
          </a:ln>
          <a:effectLst>
            <a:outerShdw blurRad="50800" rotWithShape="0" algn="bl" dir="16200000" dist="25400">
              <a:srgbClr val="3D2B1F">
                <a:alpha val="784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8" name="Google Shape;468;p50"/>
          <p:cNvSpPr/>
          <p:nvPr/>
        </p:nvSpPr>
        <p:spPr>
          <a:xfrm>
            <a:off x="502920" y="4663440"/>
            <a:ext cx="8138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D7A52"/>
              </a:buClr>
              <a:buSzPts val="1200"/>
              <a:buFont typeface="Calibri"/>
              <a:buNone/>
            </a:pPr>
            <a:r>
              <a:rPr b="1" i="1" lang="en" sz="1200" u="none" cap="none" strike="noStrike">
                <a:solidFill>
                  <a:srgbClr val="4D7A52"/>
                </a:solidFill>
                <a:latin typeface="Calibri"/>
                <a:ea typeface="Calibri"/>
                <a:cs typeface="Calibri"/>
                <a:sym typeface="Calibri"/>
              </a:rPr>
              <a:t>A movement that has practiced, has its message ready, and has already talked to its neighbors — moves in the first hour. </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473" name="Shape 473"/>
        <p:cNvGrpSpPr/>
        <p:nvPr/>
      </p:nvGrpSpPr>
      <p:grpSpPr>
        <a:xfrm>
          <a:off x="0" y="0"/>
          <a:ext cx="0" cy="0"/>
          <a:chOff x="0" y="0"/>
          <a:chExt cx="0" cy="0"/>
        </a:xfrm>
      </p:grpSpPr>
      <p:sp>
        <p:nvSpPr>
          <p:cNvPr id="474" name="Google Shape;474;p51"/>
          <p:cNvSpPr/>
          <p:nvPr/>
        </p:nvSpPr>
        <p:spPr>
          <a:xfrm>
            <a:off x="0" y="0"/>
            <a:ext cx="9144000" cy="255900"/>
          </a:xfrm>
          <a:prstGeom prst="rect">
            <a:avLst/>
          </a:prstGeom>
          <a:solidFill>
            <a:srgbClr val="C4622D"/>
          </a:solidFill>
          <a:ln cap="flat" cmpd="sng" w="12700">
            <a:solidFill>
              <a:srgbClr val="C4622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5" name="Google Shape;475;p51"/>
          <p:cNvSpPr/>
          <p:nvPr/>
        </p:nvSpPr>
        <p:spPr>
          <a:xfrm>
            <a:off x="411480" y="256032"/>
            <a:ext cx="8321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3000"/>
              <a:buFont typeface="Georgia"/>
              <a:buNone/>
            </a:pPr>
            <a:r>
              <a:rPr b="1" i="0" lang="en" sz="3000" u="none" cap="none" strike="noStrike">
                <a:solidFill>
                  <a:srgbClr val="3D2B1F"/>
                </a:solidFill>
                <a:latin typeface="Georgia"/>
                <a:ea typeface="Georgia"/>
                <a:cs typeface="Georgia"/>
                <a:sym typeface="Georgia"/>
              </a:rPr>
              <a:t>Your Community Action Plan</a:t>
            </a:r>
            <a:endParaRPr b="0" i="0" sz="3000" u="none" cap="none" strike="noStrike">
              <a:solidFill>
                <a:schemeClr val="dk1"/>
              </a:solidFill>
              <a:latin typeface="Calibri"/>
              <a:ea typeface="Calibri"/>
              <a:cs typeface="Calibri"/>
              <a:sym typeface="Calibri"/>
            </a:endParaRPr>
          </a:p>
        </p:txBody>
      </p:sp>
      <p:sp>
        <p:nvSpPr>
          <p:cNvPr id="476" name="Google Shape;476;p51"/>
          <p:cNvSpPr/>
          <p:nvPr/>
        </p:nvSpPr>
        <p:spPr>
          <a:xfrm>
            <a:off x="411480" y="804672"/>
            <a:ext cx="8321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1350"/>
              <a:buFont typeface="Calibri"/>
              <a:buNone/>
            </a:pPr>
            <a:r>
              <a:rPr b="0" i="1" lang="en" sz="1350" u="none" cap="none" strike="noStrike">
                <a:solidFill>
                  <a:srgbClr val="6B4C36"/>
                </a:solidFill>
                <a:latin typeface="Calibri"/>
                <a:ea typeface="Calibri"/>
                <a:cs typeface="Calibri"/>
                <a:sym typeface="Calibri"/>
              </a:rPr>
              <a:t>Use this powerpoint to get the conversation started</a:t>
            </a:r>
            <a:endParaRPr b="0" i="0" sz="1350" u="none" cap="none" strike="noStrike">
              <a:solidFill>
                <a:schemeClr val="dk1"/>
              </a:solidFill>
              <a:latin typeface="Calibri"/>
              <a:ea typeface="Calibri"/>
              <a:cs typeface="Calibri"/>
              <a:sym typeface="Calibri"/>
            </a:endParaRPr>
          </a:p>
        </p:txBody>
      </p:sp>
      <p:sp>
        <p:nvSpPr>
          <p:cNvPr id="477" name="Google Shape;477;p51"/>
          <p:cNvSpPr/>
          <p:nvPr/>
        </p:nvSpPr>
        <p:spPr>
          <a:xfrm>
            <a:off x="274320" y="1261872"/>
            <a:ext cx="2761500" cy="347400"/>
          </a:xfrm>
          <a:prstGeom prst="rect">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8" name="Google Shape;478;p51"/>
          <p:cNvSpPr/>
          <p:nvPr/>
        </p:nvSpPr>
        <p:spPr>
          <a:xfrm>
            <a:off x="384048" y="1298448"/>
            <a:ext cx="26151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Week 1: Start Gathering</a:t>
            </a:r>
            <a:endParaRPr b="0" i="0" sz="1300" u="none" cap="none" strike="noStrike">
              <a:solidFill>
                <a:schemeClr val="dk1"/>
              </a:solidFill>
              <a:latin typeface="Calibri"/>
              <a:ea typeface="Calibri"/>
              <a:cs typeface="Calibri"/>
              <a:sym typeface="Calibri"/>
            </a:endParaRPr>
          </a:p>
        </p:txBody>
      </p:sp>
      <p:sp>
        <p:nvSpPr>
          <p:cNvPr id="479" name="Google Shape;479;p51"/>
          <p:cNvSpPr/>
          <p:nvPr/>
        </p:nvSpPr>
        <p:spPr>
          <a:xfrm>
            <a:off x="274320" y="1609344"/>
            <a:ext cx="2761500" cy="29079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0" name="Google Shape;480;p51"/>
          <p:cNvSpPr/>
          <p:nvPr/>
        </p:nvSpPr>
        <p:spPr>
          <a:xfrm>
            <a:off x="402336" y="1682496"/>
            <a:ext cx="2578500" cy="2779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3D2B1F"/>
              </a:buClr>
              <a:buSzPts val="1100"/>
              <a:buFont typeface="Calibri"/>
              <a:buChar char="•"/>
            </a:pPr>
            <a:r>
              <a:rPr b="0" i="0" lang="en" sz="1100" u="none" cap="none" strike="noStrike">
                <a:solidFill>
                  <a:srgbClr val="3D2B1F"/>
                </a:solidFill>
                <a:latin typeface="Calibri"/>
                <a:ea typeface="Calibri"/>
                <a:cs typeface="Calibri"/>
                <a:sym typeface="Calibri"/>
              </a:rPr>
              <a:t>Connect with your local Indivisible or No Kings chapter.</a:t>
            </a:r>
            <a:endParaRPr b="0" i="0" sz="11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100"/>
              <a:buFont typeface="Calibri"/>
              <a:buChar char="•"/>
            </a:pPr>
            <a:r>
              <a:rPr b="0" i="0" lang="en" sz="1100" u="none" cap="none" strike="noStrike">
                <a:solidFill>
                  <a:srgbClr val="3D2B1F"/>
                </a:solidFill>
                <a:latin typeface="Calibri"/>
                <a:ea typeface="Calibri"/>
                <a:cs typeface="Calibri"/>
                <a:sym typeface="Calibri"/>
              </a:rPr>
              <a:t>Start talking to your neighbors about your concerns.</a:t>
            </a:r>
            <a:endParaRPr b="0" i="0" sz="11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100"/>
              <a:buFont typeface="Calibri"/>
              <a:buChar char="•"/>
            </a:pPr>
            <a:r>
              <a:rPr b="0" i="0" lang="en" sz="1100" u="none" cap="none" strike="noStrike">
                <a:solidFill>
                  <a:srgbClr val="3D2B1F"/>
                </a:solidFill>
                <a:latin typeface="Calibri"/>
                <a:ea typeface="Calibri"/>
                <a:cs typeface="Calibri"/>
                <a:sym typeface="Calibri"/>
              </a:rPr>
              <a:t>Host a small gathering to go over this powerpoint with neighbors and people from local groups. A potluck is a good setup</a:t>
            </a:r>
            <a:endParaRPr b="0" i="0" sz="11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100"/>
              <a:buFont typeface="Calibri"/>
              <a:buChar char="•"/>
            </a:pPr>
            <a:r>
              <a:rPr b="0" i="0" lang="en" sz="1100" u="none" cap="none" strike="noStrike">
                <a:solidFill>
                  <a:srgbClr val="3D2B1F"/>
                </a:solidFill>
                <a:latin typeface="Calibri"/>
                <a:ea typeface="Calibri"/>
                <a:cs typeface="Calibri"/>
                <a:sym typeface="Calibri"/>
              </a:rPr>
              <a:t>Ask people to organize their own meetings to review the powerpoint with their neighbors.</a:t>
            </a:r>
            <a:endParaRPr b="0" i="0" sz="11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100"/>
              <a:buFont typeface="Calibri"/>
              <a:buChar char="•"/>
            </a:pPr>
            <a:r>
              <a:rPr b="0" i="0" lang="en" sz="1100" u="none" cap="none" strike="noStrike">
                <a:solidFill>
                  <a:srgbClr val="3D2B1F"/>
                </a:solidFill>
                <a:latin typeface="Calibri"/>
                <a:ea typeface="Calibri"/>
                <a:cs typeface="Calibri"/>
                <a:sym typeface="Calibri"/>
              </a:rPr>
              <a:t>Sign up for Signal and start a neighborhood group text.</a:t>
            </a:r>
            <a:endParaRPr b="0" i="0" sz="1100" u="none" cap="none" strike="noStrike">
              <a:solidFill>
                <a:schemeClr val="dk1"/>
              </a:solidFill>
              <a:latin typeface="Calibri"/>
              <a:ea typeface="Calibri"/>
              <a:cs typeface="Calibri"/>
              <a:sym typeface="Calibri"/>
            </a:endParaRPr>
          </a:p>
        </p:txBody>
      </p:sp>
      <p:sp>
        <p:nvSpPr>
          <p:cNvPr id="481" name="Google Shape;481;p51"/>
          <p:cNvSpPr/>
          <p:nvPr/>
        </p:nvSpPr>
        <p:spPr>
          <a:xfrm>
            <a:off x="3154680" y="1261872"/>
            <a:ext cx="2761500" cy="347400"/>
          </a:xfrm>
          <a:prstGeom prst="rect">
            <a:avLst/>
          </a:prstGeom>
          <a:solidFill>
            <a:srgbClr val="C4622D"/>
          </a:solidFill>
          <a:ln cap="flat" cmpd="sng" w="12700">
            <a:solidFill>
              <a:srgbClr val="C4622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2" name="Google Shape;482;p51"/>
          <p:cNvSpPr/>
          <p:nvPr/>
        </p:nvSpPr>
        <p:spPr>
          <a:xfrm>
            <a:off x="3264408" y="1298448"/>
            <a:ext cx="26151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Month 1: Build</a:t>
            </a:r>
            <a:endParaRPr b="0" i="0" sz="1300" u="none" cap="none" strike="noStrike">
              <a:solidFill>
                <a:schemeClr val="dk1"/>
              </a:solidFill>
              <a:latin typeface="Calibri"/>
              <a:ea typeface="Calibri"/>
              <a:cs typeface="Calibri"/>
              <a:sym typeface="Calibri"/>
            </a:endParaRPr>
          </a:p>
        </p:txBody>
      </p:sp>
      <p:sp>
        <p:nvSpPr>
          <p:cNvPr id="483" name="Google Shape;483;p51"/>
          <p:cNvSpPr/>
          <p:nvPr/>
        </p:nvSpPr>
        <p:spPr>
          <a:xfrm>
            <a:off x="3154680" y="1609344"/>
            <a:ext cx="2761500" cy="29079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4" name="Google Shape;484;p51"/>
          <p:cNvSpPr/>
          <p:nvPr/>
        </p:nvSpPr>
        <p:spPr>
          <a:xfrm>
            <a:off x="3282696" y="1682496"/>
            <a:ext cx="2578500" cy="2779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3D2B1F"/>
              </a:buClr>
              <a:buSzPts val="1100"/>
              <a:buFont typeface="Calibri"/>
              <a:buChar char="•"/>
            </a:pPr>
            <a:r>
              <a:rPr b="0" i="0" lang="en" sz="1100" u="none" cap="none" strike="noStrike">
                <a:solidFill>
                  <a:srgbClr val="3D2B1F"/>
                </a:solidFill>
                <a:latin typeface="Calibri"/>
                <a:ea typeface="Calibri"/>
                <a:cs typeface="Calibri"/>
                <a:sym typeface="Calibri"/>
              </a:rPr>
              <a:t>Host a second gathering.</a:t>
            </a:r>
            <a:endParaRPr b="0" i="0" sz="11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100"/>
              <a:buFont typeface="Calibri"/>
              <a:buChar char="•"/>
            </a:pPr>
            <a:r>
              <a:rPr b="0" i="0" lang="en" sz="1100" u="none" cap="none" strike="noStrike">
                <a:solidFill>
                  <a:srgbClr val="3D2B1F"/>
                </a:solidFill>
                <a:latin typeface="Calibri"/>
                <a:ea typeface="Calibri"/>
                <a:cs typeface="Calibri"/>
                <a:sym typeface="Calibri"/>
              </a:rPr>
              <a:t>Map your community's assets: medical training, legal knowledge, language skills, trusted institutions.</a:t>
            </a:r>
            <a:endParaRPr b="0" i="0" sz="11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100"/>
              <a:buFont typeface="Calibri"/>
              <a:buChar char="•"/>
            </a:pPr>
            <a:r>
              <a:rPr b="0" i="0" lang="en" sz="1100" u="none" cap="none" strike="noStrike">
                <a:solidFill>
                  <a:srgbClr val="3D2B1F"/>
                </a:solidFill>
                <a:latin typeface="Calibri"/>
                <a:ea typeface="Calibri"/>
                <a:cs typeface="Calibri"/>
                <a:sym typeface="Calibri"/>
              </a:rPr>
              <a:t>Agree on an emergency communication protocol — who texts whom, in what order.</a:t>
            </a:r>
            <a:endParaRPr b="0" i="0" sz="11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100"/>
              <a:buFont typeface="Calibri"/>
              <a:buChar char="•"/>
            </a:pPr>
            <a:r>
              <a:rPr b="0" i="0" lang="en" sz="1100" u="none" cap="none" strike="noStrike">
                <a:solidFill>
                  <a:srgbClr val="3D2B1F"/>
                </a:solidFill>
                <a:latin typeface="Calibri"/>
                <a:ea typeface="Calibri"/>
                <a:cs typeface="Calibri"/>
                <a:sym typeface="Calibri"/>
              </a:rPr>
              <a:t>Run one tabletop drill: 'If martial law were declared tonight, what would we each do?</a:t>
            </a:r>
            <a:endParaRPr b="0" i="0" sz="1100" u="none" cap="none" strike="noStrike">
              <a:solidFill>
                <a:srgbClr val="3D2B1F"/>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100"/>
              <a:buFont typeface="Calibri"/>
              <a:buChar char="•"/>
            </a:pPr>
            <a:r>
              <a:rPr b="0" i="0" lang="en" sz="1100" u="none" cap="none" strike="noStrike">
                <a:solidFill>
                  <a:srgbClr val="3D2B1F"/>
                </a:solidFill>
                <a:latin typeface="Calibri"/>
                <a:ea typeface="Calibri"/>
                <a:cs typeface="Calibri"/>
                <a:sym typeface="Calibri"/>
              </a:rPr>
              <a:t> Scenario-planning. If x were to happen today, what would we do?</a:t>
            </a:r>
            <a:endParaRPr b="0" i="0" sz="1100" u="none" cap="none" strike="noStrike">
              <a:solidFill>
                <a:srgbClr val="3D2B1F"/>
              </a:solidFill>
              <a:latin typeface="Calibri"/>
              <a:ea typeface="Calibri"/>
              <a:cs typeface="Calibri"/>
              <a:sym typeface="Calibri"/>
            </a:endParaRPr>
          </a:p>
          <a:p>
            <a:pPr indent="0" lvl="0" marL="45720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3D2B1F"/>
              </a:solidFill>
              <a:latin typeface="Calibri"/>
              <a:ea typeface="Calibri"/>
              <a:cs typeface="Calibri"/>
              <a:sym typeface="Calibri"/>
            </a:endParaRPr>
          </a:p>
        </p:txBody>
      </p:sp>
      <p:sp>
        <p:nvSpPr>
          <p:cNvPr id="485" name="Google Shape;485;p51"/>
          <p:cNvSpPr/>
          <p:nvPr/>
        </p:nvSpPr>
        <p:spPr>
          <a:xfrm>
            <a:off x="6035040" y="1261872"/>
            <a:ext cx="2761500" cy="347400"/>
          </a:xfrm>
          <a:prstGeom prst="rect">
            <a:avLst/>
          </a:prstGeom>
          <a:solidFill>
            <a:srgbClr val="6B4C36"/>
          </a:solidFill>
          <a:ln cap="flat" cmpd="sng" w="12700">
            <a:solidFill>
              <a:srgbClr val="6B4C3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6" name="Google Shape;486;p51"/>
          <p:cNvSpPr/>
          <p:nvPr/>
        </p:nvSpPr>
        <p:spPr>
          <a:xfrm>
            <a:off x="6144768" y="1298448"/>
            <a:ext cx="26151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Month 3+: Strengthen</a:t>
            </a:r>
            <a:endParaRPr b="0" i="0" sz="1300" u="none" cap="none" strike="noStrike">
              <a:solidFill>
                <a:schemeClr val="dk1"/>
              </a:solidFill>
              <a:latin typeface="Calibri"/>
              <a:ea typeface="Calibri"/>
              <a:cs typeface="Calibri"/>
              <a:sym typeface="Calibri"/>
            </a:endParaRPr>
          </a:p>
        </p:txBody>
      </p:sp>
      <p:sp>
        <p:nvSpPr>
          <p:cNvPr id="487" name="Google Shape;487;p51"/>
          <p:cNvSpPr/>
          <p:nvPr/>
        </p:nvSpPr>
        <p:spPr>
          <a:xfrm>
            <a:off x="6035040" y="1609344"/>
            <a:ext cx="2761500" cy="29079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8" name="Google Shape;488;p51"/>
          <p:cNvSpPr/>
          <p:nvPr/>
        </p:nvSpPr>
        <p:spPr>
          <a:xfrm>
            <a:off x="6163056" y="1682496"/>
            <a:ext cx="2578500" cy="2779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3D2B1F"/>
              </a:buClr>
              <a:buSzPts val="1100"/>
              <a:buFont typeface="Calibri"/>
              <a:buChar char="•"/>
            </a:pPr>
            <a:r>
              <a:rPr b="0" i="0" lang="en" sz="1100" u="none" cap="none" strike="noStrike">
                <a:solidFill>
                  <a:srgbClr val="3D2B1F"/>
                </a:solidFill>
                <a:latin typeface="Calibri"/>
                <a:ea typeface="Calibri"/>
                <a:cs typeface="Calibri"/>
                <a:sym typeface="Calibri"/>
              </a:rPr>
              <a:t>Organize a half-day nonviolent resistance training</a:t>
            </a:r>
            <a:endParaRPr b="0" i="0" sz="11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100"/>
              <a:buFont typeface="Calibri"/>
              <a:buChar char="•"/>
            </a:pPr>
            <a:r>
              <a:rPr b="0" i="0" lang="en" sz="1100" u="none" cap="none" strike="noStrike">
                <a:solidFill>
                  <a:srgbClr val="3D2B1F"/>
                </a:solidFill>
                <a:latin typeface="Calibri"/>
                <a:ea typeface="Calibri"/>
                <a:cs typeface="Calibri"/>
                <a:sym typeface="Calibri"/>
              </a:rPr>
              <a:t>Write a one-page community emergency protocol. Put it in Signal. Tape it to someone's fridge</a:t>
            </a:r>
            <a:endParaRPr b="0" i="0" sz="11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100"/>
              <a:buFont typeface="Calibri"/>
              <a:buChar char="•"/>
            </a:pPr>
            <a:r>
              <a:rPr b="0" i="0" lang="en" sz="1100" u="none" cap="none" strike="noStrike">
                <a:solidFill>
                  <a:srgbClr val="3D2B1F"/>
                </a:solidFill>
                <a:latin typeface="Calibri"/>
                <a:ea typeface="Calibri"/>
                <a:cs typeface="Calibri"/>
                <a:sym typeface="Calibri"/>
              </a:rPr>
              <a:t>Host a community forum open to all: what is constitutional? </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493" name="Shape 493"/>
        <p:cNvGrpSpPr/>
        <p:nvPr/>
      </p:nvGrpSpPr>
      <p:grpSpPr>
        <a:xfrm>
          <a:off x="0" y="0"/>
          <a:ext cx="0" cy="0"/>
          <a:chOff x="0" y="0"/>
          <a:chExt cx="0" cy="0"/>
        </a:xfrm>
      </p:grpSpPr>
      <p:sp>
        <p:nvSpPr>
          <p:cNvPr id="494" name="Google Shape;494;p52"/>
          <p:cNvSpPr/>
          <p:nvPr/>
        </p:nvSpPr>
        <p:spPr>
          <a:xfrm>
            <a:off x="411480" y="256032"/>
            <a:ext cx="8321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3000"/>
              <a:buFont typeface="Georgia"/>
              <a:buNone/>
            </a:pPr>
            <a:r>
              <a:rPr b="1" i="0" lang="en" sz="3000" u="none" cap="none" strike="noStrike">
                <a:solidFill>
                  <a:srgbClr val="3D2B1F"/>
                </a:solidFill>
                <a:latin typeface="Georgia"/>
                <a:ea typeface="Georgia"/>
                <a:cs typeface="Georgia"/>
                <a:sym typeface="Georgia"/>
              </a:rPr>
              <a:t>Tips for Engaging in Conversations</a:t>
            </a:r>
            <a:endParaRPr b="0" i="0" sz="3000" u="none" cap="none" strike="noStrike">
              <a:solidFill>
                <a:schemeClr val="dk1"/>
              </a:solidFill>
              <a:latin typeface="Calibri"/>
              <a:ea typeface="Calibri"/>
              <a:cs typeface="Calibri"/>
              <a:sym typeface="Calibri"/>
            </a:endParaRPr>
          </a:p>
        </p:txBody>
      </p:sp>
      <p:sp>
        <p:nvSpPr>
          <p:cNvPr id="495" name="Google Shape;495;p52"/>
          <p:cNvSpPr/>
          <p:nvPr/>
        </p:nvSpPr>
        <p:spPr>
          <a:xfrm>
            <a:off x="411480" y="804672"/>
            <a:ext cx="8321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1350"/>
              <a:buFont typeface="Calibri"/>
              <a:buNone/>
            </a:pPr>
            <a:r>
              <a:rPr b="0" i="1" lang="en" sz="1350" u="none" cap="none" strike="noStrike">
                <a:solidFill>
                  <a:srgbClr val="6B4C36"/>
                </a:solidFill>
                <a:latin typeface="Calibri"/>
                <a:ea typeface="Calibri"/>
                <a:cs typeface="Calibri"/>
                <a:sym typeface="Calibri"/>
              </a:rPr>
              <a:t>You rarely change minds by arguing. You change minds by making people feel genuinely heard.</a:t>
            </a:r>
            <a:endParaRPr b="0" i="0" sz="1350" u="none" cap="none" strike="noStrike">
              <a:solidFill>
                <a:schemeClr val="dk1"/>
              </a:solidFill>
              <a:latin typeface="Calibri"/>
              <a:ea typeface="Calibri"/>
              <a:cs typeface="Calibri"/>
              <a:sym typeface="Calibri"/>
            </a:endParaRPr>
          </a:p>
        </p:txBody>
      </p:sp>
      <p:sp>
        <p:nvSpPr>
          <p:cNvPr id="496" name="Google Shape;496;p52"/>
          <p:cNvSpPr/>
          <p:nvPr/>
        </p:nvSpPr>
        <p:spPr>
          <a:xfrm>
            <a:off x="274320" y="1261872"/>
            <a:ext cx="4206300" cy="5760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7" name="Google Shape;497;p52"/>
          <p:cNvSpPr/>
          <p:nvPr/>
        </p:nvSpPr>
        <p:spPr>
          <a:xfrm>
            <a:off x="402336" y="1325880"/>
            <a:ext cx="3968400" cy="466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050"/>
              <a:buFont typeface="Georgia"/>
              <a:buNone/>
            </a:pPr>
            <a:r>
              <a:rPr b="1" i="0" lang="en" sz="1050" u="none" cap="none" strike="noStrike">
                <a:solidFill>
                  <a:srgbClr val="4D7A52"/>
                </a:solidFill>
                <a:latin typeface="Georgia"/>
                <a:ea typeface="Georgia"/>
                <a:cs typeface="Georgia"/>
                <a:sym typeface="Georgia"/>
              </a:rPr>
              <a:t>Your first word is your breath.  </a:t>
            </a:r>
            <a:r>
              <a:rPr b="0" i="0" lang="en" sz="1000" u="none" cap="none" strike="noStrike">
                <a:solidFill>
                  <a:srgbClr val="3D2B1F"/>
                </a:solidFill>
                <a:latin typeface="Calibri"/>
                <a:ea typeface="Calibri"/>
                <a:cs typeface="Calibri"/>
                <a:sym typeface="Calibri"/>
              </a:rPr>
              <a:t>Before responding to anything charged, breathe first. It resets your nervous system and buys you the moment to respond instead of react.</a:t>
            </a:r>
            <a:endParaRPr b="0" i="0" sz="1050" u="none" cap="none" strike="noStrike">
              <a:solidFill>
                <a:schemeClr val="dk1"/>
              </a:solidFill>
              <a:latin typeface="Calibri"/>
              <a:ea typeface="Calibri"/>
              <a:cs typeface="Calibri"/>
              <a:sym typeface="Calibri"/>
            </a:endParaRPr>
          </a:p>
        </p:txBody>
      </p:sp>
      <p:sp>
        <p:nvSpPr>
          <p:cNvPr id="498" name="Google Shape;498;p52"/>
          <p:cNvSpPr/>
          <p:nvPr/>
        </p:nvSpPr>
        <p:spPr>
          <a:xfrm>
            <a:off x="274320" y="1883664"/>
            <a:ext cx="4206300" cy="5760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9" name="Google Shape;499;p52"/>
          <p:cNvSpPr/>
          <p:nvPr/>
        </p:nvSpPr>
        <p:spPr>
          <a:xfrm>
            <a:off x="402336" y="1947672"/>
            <a:ext cx="3968400" cy="466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C4622D"/>
              </a:buClr>
              <a:buSzPts val="1050"/>
              <a:buFont typeface="Georgia"/>
              <a:buNone/>
            </a:pPr>
            <a:r>
              <a:rPr b="1" i="0" lang="en" sz="1050" u="none" cap="none" strike="noStrike">
                <a:solidFill>
                  <a:srgbClr val="C4622D"/>
                </a:solidFill>
                <a:latin typeface="Georgia"/>
                <a:ea typeface="Georgia"/>
                <a:cs typeface="Georgia"/>
                <a:sym typeface="Georgia"/>
              </a:rPr>
              <a:t>Mirror, don’t argue.  </a:t>
            </a:r>
            <a:r>
              <a:rPr b="0" i="0" lang="en" sz="1000" u="none" cap="none" strike="noStrike">
                <a:solidFill>
                  <a:srgbClr val="3D2B1F"/>
                </a:solidFill>
                <a:latin typeface="Calibri"/>
                <a:ea typeface="Calibri"/>
                <a:cs typeface="Calibri"/>
                <a:sym typeface="Calibri"/>
              </a:rPr>
              <a:t>Repeat the last few words they said, calmly. People open up when they feel heard — not challenged.</a:t>
            </a:r>
            <a:endParaRPr b="0" i="0" sz="1050" u="none" cap="none" strike="noStrike">
              <a:solidFill>
                <a:schemeClr val="dk1"/>
              </a:solidFill>
              <a:latin typeface="Calibri"/>
              <a:ea typeface="Calibri"/>
              <a:cs typeface="Calibri"/>
              <a:sym typeface="Calibri"/>
            </a:endParaRPr>
          </a:p>
        </p:txBody>
      </p:sp>
      <p:sp>
        <p:nvSpPr>
          <p:cNvPr id="500" name="Google Shape;500;p52"/>
          <p:cNvSpPr/>
          <p:nvPr/>
        </p:nvSpPr>
        <p:spPr>
          <a:xfrm>
            <a:off x="274320" y="2505456"/>
            <a:ext cx="4206300" cy="5760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1" name="Google Shape;501;p52"/>
          <p:cNvSpPr/>
          <p:nvPr/>
        </p:nvSpPr>
        <p:spPr>
          <a:xfrm>
            <a:off x="402336" y="2569464"/>
            <a:ext cx="3968400" cy="466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050"/>
              <a:buFont typeface="Georgia"/>
              <a:buNone/>
            </a:pPr>
            <a:r>
              <a:rPr b="1" i="0" lang="en" sz="1050" u="none" cap="none" strike="noStrike">
                <a:solidFill>
                  <a:srgbClr val="8B3A1C"/>
                </a:solidFill>
                <a:latin typeface="Georgia"/>
                <a:ea typeface="Georgia"/>
                <a:cs typeface="Georgia"/>
                <a:sym typeface="Georgia"/>
              </a:rPr>
              <a:t>Label the emotion.  </a:t>
            </a:r>
            <a:r>
              <a:rPr b="0" i="0" lang="en" sz="1000" u="none" cap="none" strike="noStrike">
                <a:solidFill>
                  <a:srgbClr val="3D2B1F"/>
                </a:solidFill>
                <a:latin typeface="Calibri"/>
                <a:ea typeface="Calibri"/>
                <a:cs typeface="Calibri"/>
                <a:sym typeface="Calibri"/>
              </a:rPr>
              <a:t>“It sounds like you’re frustrated.” Naming what someone feels defuses defensiveness and builds trust fast.</a:t>
            </a:r>
            <a:endParaRPr b="0" i="0" sz="1050" u="none" cap="none" strike="noStrike">
              <a:solidFill>
                <a:schemeClr val="dk1"/>
              </a:solidFill>
              <a:latin typeface="Calibri"/>
              <a:ea typeface="Calibri"/>
              <a:cs typeface="Calibri"/>
              <a:sym typeface="Calibri"/>
            </a:endParaRPr>
          </a:p>
        </p:txBody>
      </p:sp>
      <p:sp>
        <p:nvSpPr>
          <p:cNvPr id="502" name="Google Shape;502;p52"/>
          <p:cNvSpPr/>
          <p:nvPr/>
        </p:nvSpPr>
        <p:spPr>
          <a:xfrm>
            <a:off x="274320" y="3127248"/>
            <a:ext cx="4206300" cy="5760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3" name="Google Shape;503;p52"/>
          <p:cNvSpPr/>
          <p:nvPr/>
        </p:nvSpPr>
        <p:spPr>
          <a:xfrm>
            <a:off x="402336" y="3191256"/>
            <a:ext cx="3968400" cy="466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6B4C36"/>
              </a:buClr>
              <a:buSzPts val="1050"/>
              <a:buFont typeface="Georgia"/>
              <a:buNone/>
            </a:pPr>
            <a:r>
              <a:rPr b="1" i="0" lang="en" sz="1050" u="none" cap="none" strike="noStrike">
                <a:solidFill>
                  <a:srgbClr val="6B4C36"/>
                </a:solidFill>
                <a:latin typeface="Georgia"/>
                <a:ea typeface="Georgia"/>
                <a:cs typeface="Georgia"/>
                <a:sym typeface="Georgia"/>
              </a:rPr>
              <a:t>Listen for values, not positions.  </a:t>
            </a:r>
            <a:r>
              <a:rPr b="0" i="0" lang="en" sz="1000" u="none" cap="none" strike="noStrike">
                <a:solidFill>
                  <a:srgbClr val="3D2B1F"/>
                </a:solidFill>
                <a:latin typeface="Calibri"/>
                <a:ea typeface="Calibri"/>
                <a:cs typeface="Calibri"/>
                <a:sym typeface="Calibri"/>
              </a:rPr>
              <a:t>People share bedrock concerns: family, safety, fairness, dignity. Start there — not with ideology — and you’ll find more common ground than you expect.</a:t>
            </a:r>
            <a:endParaRPr b="0" i="0" sz="1050" u="none" cap="none" strike="noStrike">
              <a:solidFill>
                <a:schemeClr val="dk1"/>
              </a:solidFill>
              <a:latin typeface="Calibri"/>
              <a:ea typeface="Calibri"/>
              <a:cs typeface="Calibri"/>
              <a:sym typeface="Calibri"/>
            </a:endParaRPr>
          </a:p>
        </p:txBody>
      </p:sp>
      <p:sp>
        <p:nvSpPr>
          <p:cNvPr id="504" name="Google Shape;504;p52"/>
          <p:cNvSpPr/>
          <p:nvPr/>
        </p:nvSpPr>
        <p:spPr>
          <a:xfrm>
            <a:off x="274320" y="3749040"/>
            <a:ext cx="4206300" cy="5760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5" name="Google Shape;505;p52"/>
          <p:cNvSpPr/>
          <p:nvPr/>
        </p:nvSpPr>
        <p:spPr>
          <a:xfrm>
            <a:off x="402336" y="3813048"/>
            <a:ext cx="3968400" cy="466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C4622D"/>
              </a:buClr>
              <a:buSzPts val="1050"/>
              <a:buFont typeface="Georgia"/>
              <a:buNone/>
            </a:pPr>
            <a:r>
              <a:rPr b="1" i="0" lang="en" sz="1050" u="none" cap="none" strike="noStrike">
                <a:solidFill>
                  <a:srgbClr val="C4622D"/>
                </a:solidFill>
                <a:latin typeface="Georgia"/>
                <a:ea typeface="Georgia"/>
                <a:cs typeface="Georgia"/>
                <a:sym typeface="Georgia"/>
              </a:rPr>
              <a:t>Ask How and What, not Why.  </a:t>
            </a:r>
            <a:r>
              <a:rPr b="0" i="0" lang="en" sz="1000" u="none" cap="none" strike="noStrike">
                <a:solidFill>
                  <a:srgbClr val="3D2B1F"/>
                </a:solidFill>
                <a:latin typeface="Calibri"/>
                <a:ea typeface="Calibri"/>
                <a:cs typeface="Calibri"/>
                <a:sym typeface="Calibri"/>
              </a:rPr>
              <a:t>“How did you come to see it that way?” Why puts people on the defensive. How and What invite reflection.</a:t>
            </a:r>
            <a:endParaRPr b="0" i="0" sz="1050" u="none" cap="none" strike="noStrike">
              <a:solidFill>
                <a:schemeClr val="dk1"/>
              </a:solidFill>
              <a:latin typeface="Calibri"/>
              <a:ea typeface="Calibri"/>
              <a:cs typeface="Calibri"/>
              <a:sym typeface="Calibri"/>
            </a:endParaRPr>
          </a:p>
        </p:txBody>
      </p:sp>
      <p:sp>
        <p:nvSpPr>
          <p:cNvPr id="506" name="Google Shape;506;p52"/>
          <p:cNvSpPr/>
          <p:nvPr/>
        </p:nvSpPr>
        <p:spPr>
          <a:xfrm>
            <a:off x="4663440" y="1261872"/>
            <a:ext cx="4206300" cy="5760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7" name="Google Shape;507;p52"/>
          <p:cNvSpPr/>
          <p:nvPr/>
        </p:nvSpPr>
        <p:spPr>
          <a:xfrm>
            <a:off x="4791456" y="1325880"/>
            <a:ext cx="3968400" cy="466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050"/>
              <a:buFont typeface="Georgia"/>
              <a:buNone/>
            </a:pPr>
            <a:r>
              <a:rPr b="1" i="0" lang="en" sz="1050" u="none" cap="none" strike="noStrike">
                <a:solidFill>
                  <a:srgbClr val="4D7A52"/>
                </a:solidFill>
                <a:latin typeface="Georgia"/>
                <a:ea typeface="Georgia"/>
                <a:cs typeface="Georgia"/>
                <a:sym typeface="Georgia"/>
              </a:rPr>
              <a:t>Name the dynamic, not the person.  </a:t>
            </a:r>
            <a:r>
              <a:rPr b="0" i="0" lang="en" sz="1000" u="none" cap="none" strike="noStrike">
                <a:solidFill>
                  <a:srgbClr val="3D2B1F"/>
                </a:solidFill>
                <a:latin typeface="Calibri"/>
                <a:ea typeface="Calibri"/>
                <a:cs typeface="Calibri"/>
                <a:sym typeface="Calibri"/>
              </a:rPr>
              <a:t>Instead of “You’re being aggressive,” try “I notice this conversation is getting heated.” Keeps the door open.</a:t>
            </a:r>
            <a:endParaRPr b="0" i="0" sz="1050" u="none" cap="none" strike="noStrike">
              <a:solidFill>
                <a:schemeClr val="dk1"/>
              </a:solidFill>
              <a:latin typeface="Calibri"/>
              <a:ea typeface="Calibri"/>
              <a:cs typeface="Calibri"/>
              <a:sym typeface="Calibri"/>
            </a:endParaRPr>
          </a:p>
        </p:txBody>
      </p:sp>
      <p:sp>
        <p:nvSpPr>
          <p:cNvPr id="508" name="Google Shape;508;p52"/>
          <p:cNvSpPr/>
          <p:nvPr/>
        </p:nvSpPr>
        <p:spPr>
          <a:xfrm>
            <a:off x="4663440" y="1883664"/>
            <a:ext cx="4206300" cy="5760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9" name="Google Shape;509;p52"/>
          <p:cNvSpPr/>
          <p:nvPr/>
        </p:nvSpPr>
        <p:spPr>
          <a:xfrm>
            <a:off x="4791456" y="1947672"/>
            <a:ext cx="3968400" cy="466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050"/>
              <a:buFont typeface="Georgia"/>
              <a:buNone/>
            </a:pPr>
            <a:r>
              <a:rPr b="1" i="0" lang="en" sz="1050" u="none" cap="none" strike="noStrike">
                <a:solidFill>
                  <a:srgbClr val="8B3A1C"/>
                </a:solidFill>
                <a:latin typeface="Georgia"/>
                <a:ea typeface="Georgia"/>
                <a:cs typeface="Georgia"/>
                <a:sym typeface="Georgia"/>
              </a:rPr>
              <a:t>Aim for ‘That’s right,’ not ‘You’re right.’  </a:t>
            </a:r>
            <a:r>
              <a:rPr b="0" i="0" lang="en" sz="1000" u="none" cap="none" strike="noStrike">
                <a:solidFill>
                  <a:srgbClr val="3D2B1F"/>
                </a:solidFill>
                <a:latin typeface="Calibri"/>
                <a:ea typeface="Calibri"/>
                <a:cs typeface="Calibri"/>
                <a:sym typeface="Calibri"/>
              </a:rPr>
              <a:t>When they say “that’s right” — they feel genuinely understood. That’s the turning point.</a:t>
            </a:r>
            <a:endParaRPr b="0" i="0" sz="1050" u="none" cap="none" strike="noStrike">
              <a:solidFill>
                <a:schemeClr val="dk1"/>
              </a:solidFill>
              <a:latin typeface="Calibri"/>
              <a:ea typeface="Calibri"/>
              <a:cs typeface="Calibri"/>
              <a:sym typeface="Calibri"/>
            </a:endParaRPr>
          </a:p>
        </p:txBody>
      </p:sp>
      <p:sp>
        <p:nvSpPr>
          <p:cNvPr id="510" name="Google Shape;510;p52"/>
          <p:cNvSpPr/>
          <p:nvPr/>
        </p:nvSpPr>
        <p:spPr>
          <a:xfrm>
            <a:off x="4663440" y="2505456"/>
            <a:ext cx="4206300" cy="5760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1" name="Google Shape;511;p52"/>
          <p:cNvSpPr/>
          <p:nvPr/>
        </p:nvSpPr>
        <p:spPr>
          <a:xfrm>
            <a:off x="4791456" y="2569464"/>
            <a:ext cx="3968400" cy="466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C4622D"/>
              </a:buClr>
              <a:buSzPts val="1050"/>
              <a:buFont typeface="Georgia"/>
              <a:buNone/>
            </a:pPr>
            <a:r>
              <a:rPr b="1" i="0" lang="en" sz="1050" u="none" cap="none" strike="noStrike">
                <a:solidFill>
                  <a:srgbClr val="C4622D"/>
                </a:solidFill>
                <a:latin typeface="Georgia"/>
                <a:ea typeface="Georgia"/>
                <a:cs typeface="Georgia"/>
                <a:sym typeface="Georgia"/>
              </a:rPr>
              <a:t>Connect, not conquer.  </a:t>
            </a:r>
            <a:r>
              <a:rPr b="0" i="0" lang="en" sz="1000" u="none" cap="none" strike="noStrike">
                <a:solidFill>
                  <a:srgbClr val="3D2B1F"/>
                </a:solidFill>
                <a:latin typeface="Calibri"/>
                <a:ea typeface="Calibri"/>
                <a:cs typeface="Calibri"/>
                <a:sym typeface="Calibri"/>
              </a:rPr>
              <a:t>A conversation you win but a relationship you lose is not a victory. Ask: “Help me understand what matters most to you here.”</a:t>
            </a:r>
            <a:endParaRPr b="0" i="0" sz="1050" u="none" cap="none" strike="noStrike">
              <a:solidFill>
                <a:schemeClr val="dk1"/>
              </a:solidFill>
              <a:latin typeface="Calibri"/>
              <a:ea typeface="Calibri"/>
              <a:cs typeface="Calibri"/>
              <a:sym typeface="Calibri"/>
            </a:endParaRPr>
          </a:p>
        </p:txBody>
      </p:sp>
      <p:sp>
        <p:nvSpPr>
          <p:cNvPr id="512" name="Google Shape;512;p52"/>
          <p:cNvSpPr/>
          <p:nvPr/>
        </p:nvSpPr>
        <p:spPr>
          <a:xfrm>
            <a:off x="4663440" y="3127248"/>
            <a:ext cx="4206300" cy="5760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3" name="Google Shape;513;p52"/>
          <p:cNvSpPr/>
          <p:nvPr/>
        </p:nvSpPr>
        <p:spPr>
          <a:xfrm>
            <a:off x="4791456" y="3191256"/>
            <a:ext cx="3968400" cy="466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6B4C36"/>
              </a:buClr>
              <a:buSzPts val="1050"/>
              <a:buFont typeface="Georgia"/>
              <a:buNone/>
            </a:pPr>
            <a:r>
              <a:rPr b="1" i="0" lang="en" sz="1050" u="none" cap="none" strike="noStrike">
                <a:solidFill>
                  <a:srgbClr val="6B4C36"/>
                </a:solidFill>
                <a:latin typeface="Georgia"/>
                <a:ea typeface="Georgia"/>
                <a:cs typeface="Georgia"/>
                <a:sym typeface="Georgia"/>
              </a:rPr>
              <a:t>Translation, not conversion.  </a:t>
            </a:r>
            <a:r>
              <a:rPr b="0" i="0" lang="en" sz="1000" u="none" cap="none" strike="noStrike">
                <a:solidFill>
                  <a:srgbClr val="3D2B1F"/>
                </a:solidFill>
                <a:latin typeface="Calibri"/>
                <a:ea typeface="Calibri"/>
                <a:cs typeface="Calibri"/>
                <a:sym typeface="Calibri"/>
              </a:rPr>
              <a:t>You don’t need to change someone’s worldview to find common ground. Help them see how your concern honors values they already hold.</a:t>
            </a:r>
            <a:endParaRPr b="0" i="0" sz="1050" u="none" cap="none" strike="noStrike">
              <a:solidFill>
                <a:schemeClr val="dk1"/>
              </a:solidFill>
              <a:latin typeface="Calibri"/>
              <a:ea typeface="Calibri"/>
              <a:cs typeface="Calibri"/>
              <a:sym typeface="Calibri"/>
            </a:endParaRPr>
          </a:p>
        </p:txBody>
      </p:sp>
      <p:sp>
        <p:nvSpPr>
          <p:cNvPr id="514" name="Google Shape;514;p52"/>
          <p:cNvSpPr/>
          <p:nvPr/>
        </p:nvSpPr>
        <p:spPr>
          <a:xfrm>
            <a:off x="4663440" y="3749040"/>
            <a:ext cx="4206300" cy="5760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5" name="Google Shape;515;p52"/>
          <p:cNvSpPr/>
          <p:nvPr/>
        </p:nvSpPr>
        <p:spPr>
          <a:xfrm>
            <a:off x="4791456" y="3813048"/>
            <a:ext cx="3968400" cy="466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050"/>
              <a:buFont typeface="Georgia"/>
              <a:buNone/>
            </a:pPr>
            <a:r>
              <a:rPr b="1" i="0" lang="en" sz="1050" u="none" cap="none" strike="noStrike">
                <a:solidFill>
                  <a:srgbClr val="4D7A52"/>
                </a:solidFill>
                <a:latin typeface="Georgia"/>
                <a:ea typeface="Georgia"/>
                <a:cs typeface="Georgia"/>
                <a:sym typeface="Georgia"/>
              </a:rPr>
              <a:t>Contempt closes doors. Curiosity opens them.  </a:t>
            </a:r>
            <a:r>
              <a:rPr b="0" i="0" lang="en" sz="1000" u="none" cap="none" strike="noStrike">
                <a:solidFill>
                  <a:srgbClr val="3D2B1F"/>
                </a:solidFill>
                <a:latin typeface="Calibri"/>
                <a:ea typeface="Calibri"/>
                <a:cs typeface="Calibri"/>
                <a:sym typeface="Calibri"/>
              </a:rPr>
              <a:t>Writing off potential allies based on how they voted guarantees the coalition stays small. Get genuinely curious about what people value.</a:t>
            </a:r>
            <a:endParaRPr b="0" i="0" sz="1050" u="none" cap="none" strike="noStrike">
              <a:solidFill>
                <a:schemeClr val="dk1"/>
              </a:solidFill>
              <a:latin typeface="Calibri"/>
              <a:ea typeface="Calibri"/>
              <a:cs typeface="Calibri"/>
              <a:sym typeface="Calibri"/>
            </a:endParaRPr>
          </a:p>
        </p:txBody>
      </p:sp>
      <p:sp>
        <p:nvSpPr>
          <p:cNvPr id="516" name="Google Shape;516;p52"/>
          <p:cNvSpPr/>
          <p:nvPr/>
        </p:nvSpPr>
        <p:spPr>
          <a:xfrm>
            <a:off x="411480" y="4645152"/>
            <a:ext cx="8321100" cy="384000"/>
          </a:xfrm>
          <a:prstGeom prst="rect">
            <a:avLst/>
          </a:prstGeom>
          <a:solidFill>
            <a:srgbClr val="B8D4BA"/>
          </a:solidFill>
          <a:ln cap="flat" cmpd="sng" w="12700">
            <a:solidFill>
              <a:srgbClr val="B8D4BA"/>
            </a:solidFill>
            <a:prstDash val="solid"/>
            <a:round/>
            <a:headEnd len="sm" w="sm" type="none"/>
            <a:tailEnd len="sm" w="sm" type="none"/>
          </a:ln>
          <a:effectLst>
            <a:outerShdw blurRad="50800" rotWithShape="0" algn="bl" dir="16200000" dist="25400">
              <a:srgbClr val="3D2B1F">
                <a:alpha val="784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7" name="Google Shape;517;p52"/>
          <p:cNvSpPr/>
          <p:nvPr/>
        </p:nvSpPr>
        <p:spPr>
          <a:xfrm>
            <a:off x="502920" y="4663440"/>
            <a:ext cx="8138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D7A52"/>
              </a:buClr>
              <a:buSzPts val="1200"/>
              <a:buFont typeface="Calibri"/>
              <a:buNone/>
            </a:pPr>
            <a:r>
              <a:rPr b="1" i="1" lang="en" sz="1200" u="none" cap="none" strike="noStrike">
                <a:solidFill>
                  <a:srgbClr val="4D7A52"/>
                </a:solidFill>
                <a:latin typeface="Calibri"/>
                <a:ea typeface="Calibri"/>
                <a:cs typeface="Calibri"/>
                <a:sym typeface="Calibri"/>
              </a:rPr>
              <a:t>“Stop seeing arguments as something to win — but as an opportunity to understand the person behind the words.” — Jefferson Fisher</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522" name="Shape 522"/>
        <p:cNvGrpSpPr/>
        <p:nvPr/>
      </p:nvGrpSpPr>
      <p:grpSpPr>
        <a:xfrm>
          <a:off x="0" y="0"/>
          <a:ext cx="0" cy="0"/>
          <a:chOff x="0" y="0"/>
          <a:chExt cx="0" cy="0"/>
        </a:xfrm>
      </p:grpSpPr>
      <p:sp>
        <p:nvSpPr>
          <p:cNvPr id="523" name="Google Shape;523;p53"/>
          <p:cNvSpPr/>
          <p:nvPr/>
        </p:nvSpPr>
        <p:spPr>
          <a:xfrm>
            <a:off x="411480" y="256032"/>
            <a:ext cx="8321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3000"/>
              <a:buFont typeface="Georgia"/>
              <a:buNone/>
            </a:pPr>
            <a:r>
              <a:rPr b="1" i="0" lang="en" sz="3000" u="none" cap="none" strike="noStrike">
                <a:solidFill>
                  <a:srgbClr val="3D2B1F"/>
                </a:solidFill>
                <a:latin typeface="Georgia"/>
                <a:ea typeface="Georgia"/>
                <a:cs typeface="Georgia"/>
                <a:sym typeface="Georgia"/>
              </a:rPr>
              <a:t>Tell Your Own Story</a:t>
            </a:r>
            <a:endParaRPr b="0" i="0" sz="3000" u="none" cap="none" strike="noStrike">
              <a:solidFill>
                <a:schemeClr val="dk1"/>
              </a:solidFill>
              <a:latin typeface="Calibri"/>
              <a:ea typeface="Calibri"/>
              <a:cs typeface="Calibri"/>
              <a:sym typeface="Calibri"/>
            </a:endParaRPr>
          </a:p>
        </p:txBody>
      </p:sp>
      <p:sp>
        <p:nvSpPr>
          <p:cNvPr id="524" name="Google Shape;524;p53"/>
          <p:cNvSpPr/>
          <p:nvPr/>
        </p:nvSpPr>
        <p:spPr>
          <a:xfrm>
            <a:off x="411480" y="804672"/>
            <a:ext cx="8321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1350"/>
              <a:buFont typeface="Calibri"/>
              <a:buNone/>
            </a:pPr>
            <a:r>
              <a:rPr b="0" i="1" lang="en" sz="1350" u="none" cap="none" strike="noStrike">
                <a:solidFill>
                  <a:srgbClr val="6B4C36"/>
                </a:solidFill>
                <a:latin typeface="Calibri"/>
                <a:ea typeface="Calibri"/>
                <a:cs typeface="Calibri"/>
                <a:sym typeface="Calibri"/>
              </a:rPr>
              <a:t>Authoritarians weaponize dehumanization. Telling our own story is how we maintain our humanity and reclaim our power.</a:t>
            </a:r>
            <a:endParaRPr b="0" i="0" sz="1350" u="none" cap="none" strike="noStrike">
              <a:solidFill>
                <a:schemeClr val="dk1"/>
              </a:solidFill>
              <a:latin typeface="Calibri"/>
              <a:ea typeface="Calibri"/>
              <a:cs typeface="Calibri"/>
              <a:sym typeface="Calibri"/>
            </a:endParaRPr>
          </a:p>
        </p:txBody>
      </p:sp>
      <p:sp>
        <p:nvSpPr>
          <p:cNvPr id="525" name="Google Shape;525;p53"/>
          <p:cNvSpPr/>
          <p:nvPr/>
        </p:nvSpPr>
        <p:spPr>
          <a:xfrm>
            <a:off x="274320" y="1371600"/>
            <a:ext cx="4114800" cy="347400"/>
          </a:xfrm>
          <a:prstGeom prst="rect">
            <a:avLst/>
          </a:prstGeom>
          <a:solidFill>
            <a:srgbClr val="C4622D"/>
          </a:solidFill>
          <a:ln cap="flat" cmpd="sng" w="12700">
            <a:solidFill>
              <a:srgbClr val="C4622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6" name="Google Shape;526;p53"/>
          <p:cNvSpPr/>
          <p:nvPr/>
        </p:nvSpPr>
        <p:spPr>
          <a:xfrm>
            <a:off x="384048" y="1408176"/>
            <a:ext cx="39684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Why It Matters</a:t>
            </a:r>
            <a:endParaRPr b="0" i="0" sz="1300" u="none" cap="none" strike="noStrike">
              <a:solidFill>
                <a:schemeClr val="dk1"/>
              </a:solidFill>
              <a:latin typeface="Calibri"/>
              <a:ea typeface="Calibri"/>
              <a:cs typeface="Calibri"/>
              <a:sym typeface="Calibri"/>
            </a:endParaRPr>
          </a:p>
        </p:txBody>
      </p:sp>
      <p:sp>
        <p:nvSpPr>
          <p:cNvPr id="527" name="Google Shape;527;p53"/>
          <p:cNvSpPr/>
          <p:nvPr/>
        </p:nvSpPr>
        <p:spPr>
          <a:xfrm>
            <a:off x="274320" y="1755648"/>
            <a:ext cx="4114800" cy="8046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8" name="Google Shape;528;p53"/>
          <p:cNvSpPr/>
          <p:nvPr/>
        </p:nvSpPr>
        <p:spPr>
          <a:xfrm>
            <a:off x="384048" y="1819656"/>
            <a:ext cx="3913500" cy="6948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C4622D"/>
              </a:buClr>
              <a:buSzPts val="1100"/>
              <a:buFont typeface="Georgia"/>
              <a:buNone/>
            </a:pPr>
            <a:r>
              <a:rPr b="1" i="0" lang="en" sz="1100" u="none" cap="none" strike="noStrike">
                <a:solidFill>
                  <a:srgbClr val="C4622D"/>
                </a:solidFill>
                <a:latin typeface="Georgia"/>
                <a:ea typeface="Georgia"/>
                <a:cs typeface="Georgia"/>
                <a:sym typeface="Georgia"/>
              </a:rPr>
              <a:t>Authoritarians dehumanize. Stories humanize. </a:t>
            </a:r>
            <a:r>
              <a:rPr b="0" i="0" lang="en" sz="1100" u="none" cap="none" strike="noStrike">
                <a:solidFill>
                  <a:srgbClr val="3D2B1F"/>
                </a:solidFill>
                <a:latin typeface="Calibri"/>
                <a:ea typeface="Calibri"/>
                <a:cs typeface="Calibri"/>
                <a:sym typeface="Calibri"/>
              </a:rPr>
              <a:t>Every authoritarian movement depends on stripping people of their humanity — reducing them to threats or abstractions. Your story, told in your own voice, is a direct act of resistance against that.</a:t>
            </a:r>
            <a:endParaRPr b="0" i="0" sz="1100" u="none" cap="none" strike="noStrike">
              <a:solidFill>
                <a:schemeClr val="dk1"/>
              </a:solidFill>
              <a:latin typeface="Calibri"/>
              <a:ea typeface="Calibri"/>
              <a:cs typeface="Calibri"/>
              <a:sym typeface="Calibri"/>
            </a:endParaRPr>
          </a:p>
        </p:txBody>
      </p:sp>
      <p:sp>
        <p:nvSpPr>
          <p:cNvPr id="529" name="Google Shape;529;p53"/>
          <p:cNvSpPr/>
          <p:nvPr/>
        </p:nvSpPr>
        <p:spPr>
          <a:xfrm>
            <a:off x="274320" y="2624328"/>
            <a:ext cx="4114800" cy="8046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0" name="Google Shape;530;p53"/>
          <p:cNvSpPr/>
          <p:nvPr/>
        </p:nvSpPr>
        <p:spPr>
          <a:xfrm>
            <a:off x="384048" y="2688336"/>
            <a:ext cx="3913500" cy="6948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C4622D"/>
              </a:buClr>
              <a:buSzPts val="1100"/>
              <a:buFont typeface="Georgia"/>
              <a:buNone/>
            </a:pPr>
            <a:r>
              <a:rPr b="1" i="0" lang="en" sz="1100" u="none" cap="none" strike="noStrike">
                <a:solidFill>
                  <a:srgbClr val="C4622D"/>
                </a:solidFill>
                <a:latin typeface="Georgia"/>
                <a:ea typeface="Georgia"/>
                <a:cs typeface="Georgia"/>
                <a:sym typeface="Georgia"/>
              </a:rPr>
              <a:t>Movements that let others tell their story get distorted. </a:t>
            </a:r>
            <a:r>
              <a:rPr b="0" i="0" lang="en" sz="1100" u="none" cap="none" strike="noStrike">
                <a:solidFill>
                  <a:srgbClr val="3D2B1F"/>
                </a:solidFill>
                <a:latin typeface="Calibri"/>
                <a:ea typeface="Calibri"/>
                <a:cs typeface="Calibri"/>
                <a:sym typeface="Calibri"/>
              </a:rPr>
              <a:t>The media covers conflict, spectacle, and arrests — not the quiet work of community-building. If you don't generate your own account, someone else defines you.</a:t>
            </a:r>
            <a:endParaRPr b="0" i="0" sz="1100" u="none" cap="none" strike="noStrike">
              <a:solidFill>
                <a:schemeClr val="dk1"/>
              </a:solidFill>
              <a:latin typeface="Calibri"/>
              <a:ea typeface="Calibri"/>
              <a:cs typeface="Calibri"/>
              <a:sym typeface="Calibri"/>
            </a:endParaRPr>
          </a:p>
        </p:txBody>
      </p:sp>
      <p:sp>
        <p:nvSpPr>
          <p:cNvPr id="531" name="Google Shape;531;p53"/>
          <p:cNvSpPr/>
          <p:nvPr/>
        </p:nvSpPr>
        <p:spPr>
          <a:xfrm>
            <a:off x="274320" y="3493008"/>
            <a:ext cx="4114800" cy="8046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2" name="Google Shape;532;p53"/>
          <p:cNvSpPr/>
          <p:nvPr/>
        </p:nvSpPr>
        <p:spPr>
          <a:xfrm>
            <a:off x="384048" y="3557016"/>
            <a:ext cx="3913500" cy="6948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C4622D"/>
              </a:buClr>
              <a:buSzPts val="1100"/>
              <a:buFont typeface="Georgia"/>
              <a:buNone/>
            </a:pPr>
            <a:r>
              <a:rPr b="1" i="0" lang="en" sz="1100" u="none" cap="none" strike="noStrike">
                <a:solidFill>
                  <a:srgbClr val="C4622D"/>
                </a:solidFill>
                <a:latin typeface="Georgia"/>
                <a:ea typeface="Georgia"/>
                <a:cs typeface="Georgia"/>
                <a:sym typeface="Georgia"/>
              </a:rPr>
              <a:t>Documentation is how ordinary people become history. </a:t>
            </a:r>
            <a:r>
              <a:rPr lang="en" sz="1100">
                <a:solidFill>
                  <a:srgbClr val="3D2B1F"/>
                </a:solidFill>
                <a:latin typeface="Calibri"/>
                <a:ea typeface="Calibri"/>
                <a:cs typeface="Calibri"/>
                <a:sym typeface="Calibri"/>
              </a:rPr>
              <a:t>W</a:t>
            </a:r>
            <a:r>
              <a:rPr b="0" i="0" lang="en" sz="1100" u="none" cap="none" strike="noStrike">
                <a:solidFill>
                  <a:srgbClr val="3D2B1F"/>
                </a:solidFill>
                <a:latin typeface="Calibri"/>
                <a:ea typeface="Calibri"/>
                <a:cs typeface="Calibri"/>
                <a:sym typeface="Calibri"/>
              </a:rPr>
              <a:t>hen ordinary people tell their own stories, that IS the historical record. Your meetings, your decisions, your community </a:t>
            </a:r>
            <a:r>
              <a:rPr lang="en" sz="1100">
                <a:solidFill>
                  <a:srgbClr val="3D2B1F"/>
                </a:solidFill>
                <a:latin typeface="Calibri"/>
                <a:ea typeface="Calibri"/>
                <a:cs typeface="Calibri"/>
                <a:sym typeface="Calibri"/>
              </a:rPr>
              <a:t>are</a:t>
            </a:r>
            <a:r>
              <a:rPr b="0" i="0" lang="en" sz="1100" u="none" cap="none" strike="noStrike">
                <a:solidFill>
                  <a:srgbClr val="3D2B1F"/>
                </a:solidFill>
                <a:latin typeface="Calibri"/>
                <a:ea typeface="Calibri"/>
                <a:cs typeface="Calibri"/>
                <a:sym typeface="Calibri"/>
              </a:rPr>
              <a:t> worth preserving.</a:t>
            </a:r>
            <a:endParaRPr b="0" i="0" sz="1100" u="none" cap="none" strike="noStrike">
              <a:solidFill>
                <a:schemeClr val="dk1"/>
              </a:solidFill>
              <a:latin typeface="Calibri"/>
              <a:ea typeface="Calibri"/>
              <a:cs typeface="Calibri"/>
              <a:sym typeface="Calibri"/>
            </a:endParaRPr>
          </a:p>
        </p:txBody>
      </p:sp>
      <p:sp>
        <p:nvSpPr>
          <p:cNvPr id="533" name="Google Shape;533;p53"/>
          <p:cNvSpPr/>
          <p:nvPr/>
        </p:nvSpPr>
        <p:spPr>
          <a:xfrm>
            <a:off x="4572000" y="1371600"/>
            <a:ext cx="4297800" cy="347400"/>
          </a:xfrm>
          <a:prstGeom prst="rect">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4" name="Google Shape;534;p53"/>
          <p:cNvSpPr/>
          <p:nvPr/>
        </p:nvSpPr>
        <p:spPr>
          <a:xfrm>
            <a:off x="4681728" y="1408176"/>
            <a:ext cx="41514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What Empowerment Looks Like</a:t>
            </a:r>
            <a:endParaRPr b="0" i="0" sz="1300" u="none" cap="none" strike="noStrike">
              <a:solidFill>
                <a:schemeClr val="dk1"/>
              </a:solidFill>
              <a:latin typeface="Calibri"/>
              <a:ea typeface="Calibri"/>
              <a:cs typeface="Calibri"/>
              <a:sym typeface="Calibri"/>
            </a:endParaRPr>
          </a:p>
        </p:txBody>
      </p:sp>
      <p:sp>
        <p:nvSpPr>
          <p:cNvPr id="535" name="Google Shape;535;p53"/>
          <p:cNvSpPr/>
          <p:nvPr/>
        </p:nvSpPr>
        <p:spPr>
          <a:xfrm>
            <a:off x="4572000" y="1755648"/>
            <a:ext cx="4297800" cy="658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6" name="Google Shape;536;p53"/>
          <p:cNvSpPr/>
          <p:nvPr/>
        </p:nvSpPr>
        <p:spPr>
          <a:xfrm>
            <a:off x="4681728" y="1801368"/>
            <a:ext cx="4096500" cy="585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050"/>
              <a:buFont typeface="Georgia"/>
              <a:buNone/>
            </a:pPr>
            <a:r>
              <a:rPr b="1" i="0" lang="en" sz="1050" u="none" cap="none" strike="noStrike">
                <a:solidFill>
                  <a:srgbClr val="4D7A52"/>
                </a:solidFill>
                <a:latin typeface="Georgia"/>
                <a:ea typeface="Georgia"/>
                <a:cs typeface="Georgia"/>
                <a:sym typeface="Georgia"/>
              </a:rPr>
              <a:t>Someone writes a short reflection after every meeting. </a:t>
            </a:r>
            <a:r>
              <a:rPr b="0" i="0" lang="en" sz="1050" u="none" cap="none" strike="noStrike">
                <a:solidFill>
                  <a:srgbClr val="3D2B1F"/>
                </a:solidFill>
                <a:latin typeface="Calibri"/>
                <a:ea typeface="Calibri"/>
                <a:cs typeface="Calibri"/>
                <a:sym typeface="Calibri"/>
              </a:rPr>
              <a:t>Not a press release — just a few honest sentences about what happened, who showed up, and what shifted. Share it with the people who weren't there.</a:t>
            </a:r>
            <a:endParaRPr b="0" i="0" sz="1050" u="none" cap="none" strike="noStrike">
              <a:solidFill>
                <a:schemeClr val="dk1"/>
              </a:solidFill>
              <a:latin typeface="Calibri"/>
              <a:ea typeface="Calibri"/>
              <a:cs typeface="Calibri"/>
              <a:sym typeface="Calibri"/>
            </a:endParaRPr>
          </a:p>
        </p:txBody>
      </p:sp>
      <p:sp>
        <p:nvSpPr>
          <p:cNvPr id="537" name="Google Shape;537;p53"/>
          <p:cNvSpPr/>
          <p:nvPr/>
        </p:nvSpPr>
        <p:spPr>
          <a:xfrm>
            <a:off x="4572000" y="2450592"/>
            <a:ext cx="4297800" cy="658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8" name="Google Shape;538;p53"/>
          <p:cNvSpPr/>
          <p:nvPr/>
        </p:nvSpPr>
        <p:spPr>
          <a:xfrm>
            <a:off x="4681728" y="2496312"/>
            <a:ext cx="4096500" cy="585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050"/>
              <a:buFont typeface="Georgia"/>
              <a:buNone/>
            </a:pPr>
            <a:r>
              <a:rPr b="1" i="0" lang="en" sz="1050" u="none" cap="none" strike="noStrike">
                <a:solidFill>
                  <a:srgbClr val="4D7A52"/>
                </a:solidFill>
                <a:latin typeface="Georgia"/>
                <a:ea typeface="Georgia"/>
                <a:cs typeface="Georgia"/>
                <a:sym typeface="Georgia"/>
              </a:rPr>
              <a:t>Someone takes photos. Someone keeps a record. </a:t>
            </a:r>
            <a:r>
              <a:rPr b="0" i="0" lang="en" sz="1050" u="none" cap="none" strike="noStrike">
                <a:solidFill>
                  <a:srgbClr val="3D2B1F"/>
                </a:solidFill>
                <a:latin typeface="Calibri"/>
                <a:ea typeface="Calibri"/>
                <a:cs typeface="Calibri"/>
                <a:sym typeface="Calibri"/>
              </a:rPr>
              <a:t>The story of your community showing up IS the movement. Ten years from now, this record will matter — to you</a:t>
            </a:r>
            <a:r>
              <a:rPr lang="en" sz="1050">
                <a:solidFill>
                  <a:srgbClr val="3D2B1F"/>
                </a:solidFill>
                <a:latin typeface="Calibri"/>
                <a:ea typeface="Calibri"/>
                <a:cs typeface="Calibri"/>
                <a:sym typeface="Calibri"/>
              </a:rPr>
              <a:t>, </a:t>
            </a:r>
            <a:r>
              <a:rPr b="0" i="0" lang="en" sz="1050" u="none" cap="none" strike="noStrike">
                <a:solidFill>
                  <a:srgbClr val="3D2B1F"/>
                </a:solidFill>
                <a:latin typeface="Calibri"/>
                <a:ea typeface="Calibri"/>
                <a:cs typeface="Calibri"/>
                <a:sym typeface="Calibri"/>
              </a:rPr>
              <a:t>to the next organizer who comes along.</a:t>
            </a:r>
            <a:endParaRPr b="0" i="0" sz="1050" u="none" cap="none" strike="noStrike">
              <a:solidFill>
                <a:schemeClr val="dk1"/>
              </a:solidFill>
              <a:latin typeface="Calibri"/>
              <a:ea typeface="Calibri"/>
              <a:cs typeface="Calibri"/>
              <a:sym typeface="Calibri"/>
            </a:endParaRPr>
          </a:p>
        </p:txBody>
      </p:sp>
      <p:sp>
        <p:nvSpPr>
          <p:cNvPr id="539" name="Google Shape;539;p53"/>
          <p:cNvSpPr/>
          <p:nvPr/>
        </p:nvSpPr>
        <p:spPr>
          <a:xfrm>
            <a:off x="4572000" y="3145536"/>
            <a:ext cx="4297800" cy="658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0" name="Google Shape;540;p53"/>
          <p:cNvSpPr/>
          <p:nvPr/>
        </p:nvSpPr>
        <p:spPr>
          <a:xfrm>
            <a:off x="4681728" y="3191256"/>
            <a:ext cx="4096500" cy="585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050"/>
              <a:buFont typeface="Georgia"/>
              <a:buNone/>
            </a:pPr>
            <a:r>
              <a:rPr b="1" i="0" lang="en" sz="1050" u="none" cap="none" strike="noStrike">
                <a:solidFill>
                  <a:srgbClr val="4D7A52"/>
                </a:solidFill>
                <a:latin typeface="Georgia"/>
                <a:ea typeface="Georgia"/>
                <a:cs typeface="Georgia"/>
                <a:sym typeface="Georgia"/>
              </a:rPr>
              <a:t>You name what you did — in your own words. </a:t>
            </a:r>
            <a:r>
              <a:rPr b="0" i="0" lang="en" sz="1050" u="none" cap="none" strike="noStrike">
                <a:solidFill>
                  <a:srgbClr val="3D2B1F"/>
                </a:solidFill>
                <a:latin typeface="Calibri"/>
                <a:ea typeface="Calibri"/>
                <a:cs typeface="Calibri"/>
                <a:sym typeface="Calibri"/>
              </a:rPr>
              <a:t>Not 'we attended a meeting.' We organized. We showed up for our neighbors. We built something. Language shapes identity. Identity sustains movements.</a:t>
            </a:r>
            <a:endParaRPr b="0" i="0" sz="1050" u="none" cap="none" strike="noStrike">
              <a:solidFill>
                <a:schemeClr val="dk1"/>
              </a:solidFill>
              <a:latin typeface="Calibri"/>
              <a:ea typeface="Calibri"/>
              <a:cs typeface="Calibri"/>
              <a:sym typeface="Calibri"/>
            </a:endParaRPr>
          </a:p>
        </p:txBody>
      </p:sp>
      <p:sp>
        <p:nvSpPr>
          <p:cNvPr id="541" name="Google Shape;541;p53"/>
          <p:cNvSpPr/>
          <p:nvPr/>
        </p:nvSpPr>
        <p:spPr>
          <a:xfrm>
            <a:off x="4572000" y="3840480"/>
            <a:ext cx="4297800" cy="658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2" name="Google Shape;542;p53"/>
          <p:cNvSpPr/>
          <p:nvPr/>
        </p:nvSpPr>
        <p:spPr>
          <a:xfrm>
            <a:off x="4681728" y="3886200"/>
            <a:ext cx="4096500" cy="585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050"/>
              <a:buFont typeface="Georgia"/>
              <a:buNone/>
            </a:pPr>
            <a:r>
              <a:rPr b="1" i="0" lang="en" sz="1050" u="none" cap="none" strike="noStrike">
                <a:solidFill>
                  <a:srgbClr val="4D7A52"/>
                </a:solidFill>
                <a:latin typeface="Georgia"/>
                <a:ea typeface="Georgia"/>
                <a:cs typeface="Georgia"/>
                <a:sym typeface="Georgia"/>
              </a:rPr>
              <a:t>It inoculates against misrepresentation. </a:t>
            </a:r>
            <a:r>
              <a:rPr b="0" i="0" lang="en" sz="1050" u="none" cap="none" strike="noStrike">
                <a:solidFill>
                  <a:srgbClr val="3D2B1F"/>
                </a:solidFill>
                <a:latin typeface="Calibri"/>
                <a:ea typeface="Calibri"/>
                <a:cs typeface="Calibri"/>
                <a:sym typeface="Calibri"/>
              </a:rPr>
              <a:t>When you've told your own story clearly and consistently, it's much harder for others to distort it. Your voice in the record is your protection.</a:t>
            </a:r>
            <a:endParaRPr b="0" i="0" sz="1050" u="none" cap="none" strike="noStrike">
              <a:solidFill>
                <a:schemeClr val="dk1"/>
              </a:solidFill>
              <a:latin typeface="Calibri"/>
              <a:ea typeface="Calibri"/>
              <a:cs typeface="Calibri"/>
              <a:sym typeface="Calibri"/>
            </a:endParaRPr>
          </a:p>
        </p:txBody>
      </p:sp>
      <p:sp>
        <p:nvSpPr>
          <p:cNvPr id="543" name="Google Shape;543;p53"/>
          <p:cNvSpPr/>
          <p:nvPr/>
        </p:nvSpPr>
        <p:spPr>
          <a:xfrm>
            <a:off x="411480" y="4645152"/>
            <a:ext cx="8321100" cy="384000"/>
          </a:xfrm>
          <a:prstGeom prst="rect">
            <a:avLst/>
          </a:prstGeom>
          <a:solidFill>
            <a:srgbClr val="B8D4BA"/>
          </a:solidFill>
          <a:ln cap="flat" cmpd="sng" w="12700">
            <a:solidFill>
              <a:srgbClr val="B8D4BA"/>
            </a:solidFill>
            <a:prstDash val="solid"/>
            <a:round/>
            <a:headEnd len="sm" w="sm" type="none"/>
            <a:tailEnd len="sm" w="sm" type="none"/>
          </a:ln>
          <a:effectLst>
            <a:outerShdw blurRad="50800" rotWithShape="0" algn="bl" dir="16200000" dist="25400">
              <a:srgbClr val="3D2B1F">
                <a:alpha val="784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4" name="Google Shape;544;p53"/>
          <p:cNvSpPr/>
          <p:nvPr/>
        </p:nvSpPr>
        <p:spPr>
          <a:xfrm>
            <a:off x="502920" y="4663440"/>
            <a:ext cx="8138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D7A52"/>
              </a:buClr>
              <a:buSzPts val="1200"/>
              <a:buFont typeface="Calibri"/>
              <a:buNone/>
            </a:pPr>
            <a:r>
              <a:rPr b="1" i="1" lang="en" sz="1200" u="none" cap="none" strike="noStrike">
                <a:solidFill>
                  <a:srgbClr val="4D7A52"/>
                </a:solidFill>
                <a:latin typeface="Calibri"/>
                <a:ea typeface="Calibri"/>
                <a:cs typeface="Calibri"/>
                <a:sym typeface="Calibri"/>
              </a:rPr>
              <a:t>They dehumanize with abstractions. We humanize with stories. </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549" name="Shape 549"/>
        <p:cNvGrpSpPr/>
        <p:nvPr/>
      </p:nvGrpSpPr>
      <p:grpSpPr>
        <a:xfrm>
          <a:off x="0" y="0"/>
          <a:ext cx="0" cy="0"/>
          <a:chOff x="0" y="0"/>
          <a:chExt cx="0" cy="0"/>
        </a:xfrm>
      </p:grpSpPr>
      <p:sp>
        <p:nvSpPr>
          <p:cNvPr id="550" name="Google Shape;550;p54"/>
          <p:cNvSpPr/>
          <p:nvPr/>
        </p:nvSpPr>
        <p:spPr>
          <a:xfrm>
            <a:off x="411480" y="256032"/>
            <a:ext cx="8321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3000"/>
              <a:buFont typeface="Georgia"/>
              <a:buNone/>
            </a:pPr>
            <a:r>
              <a:rPr b="1" i="0" lang="en" sz="3000" u="none" cap="none" strike="noStrike">
                <a:solidFill>
                  <a:srgbClr val="3D2B1F"/>
                </a:solidFill>
                <a:latin typeface="Georgia"/>
                <a:ea typeface="Georgia"/>
                <a:cs typeface="Georgia"/>
                <a:sym typeface="Georgia"/>
              </a:rPr>
              <a:t>What Holds This Movement Together</a:t>
            </a:r>
            <a:endParaRPr b="0" i="0" sz="3000" u="none" cap="none" strike="noStrike">
              <a:solidFill>
                <a:schemeClr val="dk1"/>
              </a:solidFill>
              <a:latin typeface="Calibri"/>
              <a:ea typeface="Calibri"/>
              <a:cs typeface="Calibri"/>
              <a:sym typeface="Calibri"/>
            </a:endParaRPr>
          </a:p>
        </p:txBody>
      </p:sp>
      <p:sp>
        <p:nvSpPr>
          <p:cNvPr id="551" name="Google Shape;551;p54"/>
          <p:cNvSpPr/>
          <p:nvPr/>
        </p:nvSpPr>
        <p:spPr>
          <a:xfrm>
            <a:off x="411480" y="804672"/>
            <a:ext cx="8321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1350"/>
              <a:buFont typeface="Calibri"/>
              <a:buNone/>
            </a:pPr>
            <a:r>
              <a:rPr b="0" i="1" lang="en" sz="1350" u="none" cap="none" strike="noStrike">
                <a:solidFill>
                  <a:srgbClr val="6B4C36"/>
                </a:solidFill>
                <a:latin typeface="Calibri"/>
                <a:ea typeface="Calibri"/>
                <a:cs typeface="Calibri"/>
                <a:sym typeface="Calibri"/>
              </a:rPr>
              <a:t>Four principles that keep it broad, strong, and hard to discredit</a:t>
            </a:r>
            <a:endParaRPr b="0" i="0" sz="1350" u="none" cap="none" strike="noStrike">
              <a:solidFill>
                <a:schemeClr val="dk1"/>
              </a:solidFill>
              <a:latin typeface="Calibri"/>
              <a:ea typeface="Calibri"/>
              <a:cs typeface="Calibri"/>
              <a:sym typeface="Calibri"/>
            </a:endParaRPr>
          </a:p>
        </p:txBody>
      </p:sp>
      <p:sp>
        <p:nvSpPr>
          <p:cNvPr id="552" name="Google Shape;552;p54"/>
          <p:cNvSpPr/>
          <p:nvPr/>
        </p:nvSpPr>
        <p:spPr>
          <a:xfrm>
            <a:off x="411480" y="1261872"/>
            <a:ext cx="4069200" cy="1609200"/>
          </a:xfrm>
          <a:prstGeom prst="rect">
            <a:avLst/>
          </a:prstGeom>
          <a:solidFill>
            <a:srgbClr val="F0E8DC"/>
          </a:solidFill>
          <a:ln cap="flat" cmpd="sng" w="9525">
            <a:solidFill>
              <a:srgbClr val="E2D5C3"/>
            </a:solidFill>
            <a:prstDash val="solid"/>
            <a:round/>
            <a:headEnd len="sm" w="sm" type="none"/>
            <a:tailEnd len="sm" w="sm" type="none"/>
          </a:ln>
          <a:effectLst>
            <a:outerShdw blurRad="63500" rotWithShape="0" algn="bl" dir="8100000" dist="25400">
              <a:srgbClr val="3D2B1F">
                <a:alpha val="102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3" name="Google Shape;553;p54"/>
          <p:cNvSpPr/>
          <p:nvPr/>
        </p:nvSpPr>
        <p:spPr>
          <a:xfrm>
            <a:off x="411480" y="1261872"/>
            <a:ext cx="4069200" cy="347400"/>
          </a:xfrm>
          <a:prstGeom prst="rect">
            <a:avLst/>
          </a:prstGeom>
          <a:solidFill>
            <a:srgbClr val="8B3A1C"/>
          </a:solidFill>
          <a:ln cap="flat" cmpd="sng" w="12700">
            <a:solidFill>
              <a:srgbClr val="8B3A1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4" name="Google Shape;554;p54"/>
          <p:cNvSpPr/>
          <p:nvPr/>
        </p:nvSpPr>
        <p:spPr>
          <a:xfrm>
            <a:off x="539496" y="1316736"/>
            <a:ext cx="38406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400"/>
              <a:buFont typeface="Georgia"/>
              <a:buNone/>
            </a:pPr>
            <a:r>
              <a:rPr b="1" i="0" lang="en" sz="1400" u="none" cap="none" strike="noStrike">
                <a:solidFill>
                  <a:srgbClr val="FFFFFF"/>
                </a:solidFill>
                <a:latin typeface="Georgia"/>
                <a:ea typeface="Georgia"/>
                <a:cs typeface="Georgia"/>
                <a:sym typeface="Georgia"/>
              </a:rPr>
              <a:t>Strictly Nonviolent</a:t>
            </a:r>
            <a:endParaRPr b="0" i="0" sz="1400" u="none" cap="none" strike="noStrike">
              <a:solidFill>
                <a:schemeClr val="dk1"/>
              </a:solidFill>
              <a:latin typeface="Calibri"/>
              <a:ea typeface="Calibri"/>
              <a:cs typeface="Calibri"/>
              <a:sym typeface="Calibri"/>
            </a:endParaRPr>
          </a:p>
        </p:txBody>
      </p:sp>
      <p:sp>
        <p:nvSpPr>
          <p:cNvPr id="555" name="Google Shape;555;p54"/>
          <p:cNvSpPr/>
          <p:nvPr/>
        </p:nvSpPr>
        <p:spPr>
          <a:xfrm>
            <a:off x="539496" y="1682496"/>
            <a:ext cx="3840600" cy="10974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3D2B1F"/>
              </a:buClr>
              <a:buSzPts val="1200"/>
              <a:buFont typeface="Calibri"/>
              <a:buNone/>
            </a:pPr>
            <a:r>
              <a:rPr b="0" i="0" lang="en" sz="1200" u="none" cap="none" strike="noStrike">
                <a:solidFill>
                  <a:srgbClr val="3D2B1F"/>
                </a:solidFill>
                <a:latin typeface="Calibri"/>
                <a:ea typeface="Calibri"/>
                <a:cs typeface="Calibri"/>
                <a:sym typeface="Calibri"/>
              </a:rPr>
              <a:t>Violence is both a moral failure and a strategic gift to those in power. It gives them a pretext, discredits everything, and loses the people we need most.</a:t>
            </a:r>
            <a:endParaRPr b="0" i="0" sz="1200" u="none" cap="none" strike="noStrike">
              <a:solidFill>
                <a:schemeClr val="dk1"/>
              </a:solidFill>
              <a:latin typeface="Calibri"/>
              <a:ea typeface="Calibri"/>
              <a:cs typeface="Calibri"/>
              <a:sym typeface="Calibri"/>
            </a:endParaRPr>
          </a:p>
        </p:txBody>
      </p:sp>
      <p:sp>
        <p:nvSpPr>
          <p:cNvPr id="556" name="Google Shape;556;p54"/>
          <p:cNvSpPr/>
          <p:nvPr/>
        </p:nvSpPr>
        <p:spPr>
          <a:xfrm>
            <a:off x="4663440" y="1261872"/>
            <a:ext cx="4069200" cy="1609200"/>
          </a:xfrm>
          <a:prstGeom prst="rect">
            <a:avLst/>
          </a:prstGeom>
          <a:solidFill>
            <a:srgbClr val="F0E8DC"/>
          </a:solidFill>
          <a:ln cap="flat" cmpd="sng" w="9525">
            <a:solidFill>
              <a:srgbClr val="E2D5C3"/>
            </a:solidFill>
            <a:prstDash val="solid"/>
            <a:round/>
            <a:headEnd len="sm" w="sm" type="none"/>
            <a:tailEnd len="sm" w="sm" type="none"/>
          </a:ln>
          <a:effectLst>
            <a:outerShdw blurRad="63500" rotWithShape="0" algn="bl" dir="8100000" dist="25400">
              <a:srgbClr val="3D2B1F">
                <a:alpha val="102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7" name="Google Shape;557;p54"/>
          <p:cNvSpPr/>
          <p:nvPr/>
        </p:nvSpPr>
        <p:spPr>
          <a:xfrm>
            <a:off x="4663440" y="1261872"/>
            <a:ext cx="4069200" cy="347400"/>
          </a:xfrm>
          <a:prstGeom prst="rect">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8" name="Google Shape;558;p54"/>
          <p:cNvSpPr/>
          <p:nvPr/>
        </p:nvSpPr>
        <p:spPr>
          <a:xfrm>
            <a:off x="4791456" y="1316736"/>
            <a:ext cx="38406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400"/>
              <a:buFont typeface="Georgia"/>
              <a:buNone/>
            </a:pPr>
            <a:r>
              <a:rPr b="1" i="0" lang="en" sz="1400" u="none" cap="none" strike="noStrike">
                <a:solidFill>
                  <a:srgbClr val="FFFFFF"/>
                </a:solidFill>
                <a:latin typeface="Georgia"/>
                <a:ea typeface="Georgia"/>
                <a:cs typeface="Georgia"/>
                <a:sym typeface="Georgia"/>
              </a:rPr>
              <a:t>Non-Sectarian</a:t>
            </a:r>
            <a:endParaRPr b="0" i="0" sz="1400" u="none" cap="none" strike="noStrike">
              <a:solidFill>
                <a:schemeClr val="dk1"/>
              </a:solidFill>
              <a:latin typeface="Calibri"/>
              <a:ea typeface="Calibri"/>
              <a:cs typeface="Calibri"/>
              <a:sym typeface="Calibri"/>
            </a:endParaRPr>
          </a:p>
        </p:txBody>
      </p:sp>
      <p:sp>
        <p:nvSpPr>
          <p:cNvPr id="559" name="Google Shape;559;p54"/>
          <p:cNvSpPr/>
          <p:nvPr/>
        </p:nvSpPr>
        <p:spPr>
          <a:xfrm>
            <a:off x="4791456" y="1682496"/>
            <a:ext cx="3840600" cy="10974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3D2B1F"/>
              </a:buClr>
              <a:buSzPts val="1200"/>
              <a:buFont typeface="Calibri"/>
              <a:buNone/>
            </a:pPr>
            <a:r>
              <a:rPr b="0" i="0" lang="en" sz="1200" u="none" cap="none" strike="noStrike">
                <a:solidFill>
                  <a:srgbClr val="3D2B1F"/>
                </a:solidFill>
                <a:latin typeface="Calibri"/>
                <a:ea typeface="Calibri"/>
                <a:cs typeface="Calibri"/>
                <a:sym typeface="Calibri"/>
              </a:rPr>
              <a:t>Not owned by any party, faction, or ideology. No strident language that repels ordinary people. Anyone who loves their neighbors belongs here.</a:t>
            </a:r>
            <a:endParaRPr b="0" i="0" sz="1200" u="none" cap="none" strike="noStrike">
              <a:solidFill>
                <a:schemeClr val="dk1"/>
              </a:solidFill>
              <a:latin typeface="Calibri"/>
              <a:ea typeface="Calibri"/>
              <a:cs typeface="Calibri"/>
              <a:sym typeface="Calibri"/>
            </a:endParaRPr>
          </a:p>
        </p:txBody>
      </p:sp>
      <p:sp>
        <p:nvSpPr>
          <p:cNvPr id="560" name="Google Shape;560;p54"/>
          <p:cNvSpPr/>
          <p:nvPr/>
        </p:nvSpPr>
        <p:spPr>
          <a:xfrm>
            <a:off x="411480" y="2980944"/>
            <a:ext cx="4069200" cy="1609200"/>
          </a:xfrm>
          <a:prstGeom prst="rect">
            <a:avLst/>
          </a:prstGeom>
          <a:solidFill>
            <a:srgbClr val="F0E8DC"/>
          </a:solidFill>
          <a:ln cap="flat" cmpd="sng" w="9525">
            <a:solidFill>
              <a:srgbClr val="E2D5C3"/>
            </a:solidFill>
            <a:prstDash val="solid"/>
            <a:round/>
            <a:headEnd len="sm" w="sm" type="none"/>
            <a:tailEnd len="sm" w="sm" type="none"/>
          </a:ln>
          <a:effectLst>
            <a:outerShdw blurRad="63500" rotWithShape="0" algn="bl" dir="8100000" dist="25400">
              <a:srgbClr val="3D2B1F">
                <a:alpha val="102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1" name="Google Shape;561;p54"/>
          <p:cNvSpPr/>
          <p:nvPr/>
        </p:nvSpPr>
        <p:spPr>
          <a:xfrm>
            <a:off x="411480" y="2980944"/>
            <a:ext cx="4069200" cy="347400"/>
          </a:xfrm>
          <a:prstGeom prst="rect">
            <a:avLst/>
          </a:prstGeom>
          <a:solidFill>
            <a:srgbClr val="C4622D"/>
          </a:solidFill>
          <a:ln cap="flat" cmpd="sng" w="12700">
            <a:solidFill>
              <a:srgbClr val="C4622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2" name="Google Shape;562;p54"/>
          <p:cNvSpPr/>
          <p:nvPr/>
        </p:nvSpPr>
        <p:spPr>
          <a:xfrm>
            <a:off x="539496" y="3035808"/>
            <a:ext cx="38406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400"/>
              <a:buFont typeface="Georgia"/>
              <a:buNone/>
            </a:pPr>
            <a:r>
              <a:rPr b="1" i="0" lang="en" sz="1400" u="none" cap="none" strike="noStrike">
                <a:solidFill>
                  <a:srgbClr val="FFFFFF"/>
                </a:solidFill>
                <a:latin typeface="Georgia"/>
                <a:ea typeface="Georgia"/>
                <a:cs typeface="Georgia"/>
                <a:sym typeface="Georgia"/>
              </a:rPr>
              <a:t>Democratic &amp; Patriotic</a:t>
            </a:r>
            <a:endParaRPr b="0" i="0" sz="1400" u="none" cap="none" strike="noStrike">
              <a:solidFill>
                <a:schemeClr val="dk1"/>
              </a:solidFill>
              <a:latin typeface="Calibri"/>
              <a:ea typeface="Calibri"/>
              <a:cs typeface="Calibri"/>
              <a:sym typeface="Calibri"/>
            </a:endParaRPr>
          </a:p>
        </p:txBody>
      </p:sp>
      <p:sp>
        <p:nvSpPr>
          <p:cNvPr id="563" name="Google Shape;563;p54"/>
          <p:cNvSpPr/>
          <p:nvPr/>
        </p:nvSpPr>
        <p:spPr>
          <a:xfrm>
            <a:off x="539496" y="3401568"/>
            <a:ext cx="3840600" cy="10974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3D2B1F"/>
              </a:buClr>
              <a:buSzPts val="1200"/>
              <a:buFont typeface="Calibri"/>
              <a:buNone/>
            </a:pPr>
            <a:r>
              <a:rPr b="0" i="0" lang="en" sz="1200" u="none" cap="none" strike="noStrike">
                <a:solidFill>
                  <a:srgbClr val="3D2B1F"/>
                </a:solidFill>
                <a:latin typeface="Calibri"/>
                <a:ea typeface="Calibri"/>
                <a:cs typeface="Calibri"/>
                <a:sym typeface="Calibri"/>
              </a:rPr>
              <a:t>Rooted in the American tradition of resisting tyranny. The flag belongs to everyone. Draw on shared values — not partisan identity.</a:t>
            </a:r>
            <a:endParaRPr b="0" i="0" sz="1200" u="none" cap="none" strike="noStrike">
              <a:solidFill>
                <a:schemeClr val="dk1"/>
              </a:solidFill>
              <a:latin typeface="Calibri"/>
              <a:ea typeface="Calibri"/>
              <a:cs typeface="Calibri"/>
              <a:sym typeface="Calibri"/>
            </a:endParaRPr>
          </a:p>
        </p:txBody>
      </p:sp>
      <p:sp>
        <p:nvSpPr>
          <p:cNvPr id="564" name="Google Shape;564;p54"/>
          <p:cNvSpPr/>
          <p:nvPr/>
        </p:nvSpPr>
        <p:spPr>
          <a:xfrm>
            <a:off x="4663440" y="2980944"/>
            <a:ext cx="4069200" cy="1609200"/>
          </a:xfrm>
          <a:prstGeom prst="rect">
            <a:avLst/>
          </a:prstGeom>
          <a:solidFill>
            <a:srgbClr val="F0E8DC"/>
          </a:solidFill>
          <a:ln cap="flat" cmpd="sng" w="9525">
            <a:solidFill>
              <a:srgbClr val="E2D5C3"/>
            </a:solidFill>
            <a:prstDash val="solid"/>
            <a:round/>
            <a:headEnd len="sm" w="sm" type="none"/>
            <a:tailEnd len="sm" w="sm" type="none"/>
          </a:ln>
          <a:effectLst>
            <a:outerShdw blurRad="63500" rotWithShape="0" algn="bl" dir="8100000" dist="25400">
              <a:srgbClr val="3D2B1F">
                <a:alpha val="102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5" name="Google Shape;565;p54"/>
          <p:cNvSpPr/>
          <p:nvPr/>
        </p:nvSpPr>
        <p:spPr>
          <a:xfrm>
            <a:off x="4663440" y="2980944"/>
            <a:ext cx="4069200" cy="347400"/>
          </a:xfrm>
          <a:prstGeom prst="rect">
            <a:avLst/>
          </a:prstGeom>
          <a:solidFill>
            <a:srgbClr val="6B4C36"/>
          </a:solidFill>
          <a:ln cap="flat" cmpd="sng" w="12700">
            <a:solidFill>
              <a:srgbClr val="6B4C3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6" name="Google Shape;566;p54"/>
          <p:cNvSpPr/>
          <p:nvPr/>
        </p:nvSpPr>
        <p:spPr>
          <a:xfrm>
            <a:off x="4791456" y="3035808"/>
            <a:ext cx="38406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400"/>
              <a:buFont typeface="Georgia"/>
              <a:buNone/>
            </a:pPr>
            <a:r>
              <a:rPr b="1" i="0" lang="en" sz="1400" u="none" cap="none" strike="noStrike">
                <a:solidFill>
                  <a:srgbClr val="FFFFFF"/>
                </a:solidFill>
                <a:latin typeface="Georgia"/>
                <a:ea typeface="Georgia"/>
                <a:cs typeface="Georgia"/>
                <a:sym typeface="Georgia"/>
              </a:rPr>
              <a:t>Radically Ordinary</a:t>
            </a:r>
            <a:endParaRPr b="0" i="0" sz="1400" u="none" cap="none" strike="noStrike">
              <a:solidFill>
                <a:schemeClr val="dk1"/>
              </a:solidFill>
              <a:latin typeface="Calibri"/>
              <a:ea typeface="Calibri"/>
              <a:cs typeface="Calibri"/>
              <a:sym typeface="Calibri"/>
            </a:endParaRPr>
          </a:p>
        </p:txBody>
      </p:sp>
      <p:sp>
        <p:nvSpPr>
          <p:cNvPr id="567" name="Google Shape;567;p54"/>
          <p:cNvSpPr/>
          <p:nvPr/>
        </p:nvSpPr>
        <p:spPr>
          <a:xfrm>
            <a:off x="4791456" y="3401568"/>
            <a:ext cx="3840600" cy="10974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3D2B1F"/>
              </a:buClr>
              <a:buSzPts val="1200"/>
              <a:buFont typeface="Calibri"/>
              <a:buNone/>
            </a:pPr>
            <a:r>
              <a:rPr b="0" i="0" lang="en" sz="1200" u="none" cap="none" strike="noStrike">
                <a:solidFill>
                  <a:srgbClr val="3D2B1F"/>
                </a:solidFill>
                <a:latin typeface="Calibri"/>
                <a:ea typeface="Calibri"/>
                <a:cs typeface="Calibri"/>
                <a:sym typeface="Calibri"/>
              </a:rPr>
              <a:t>Must attract your TV-watching mom, your apolitical neighbor, the local grocer, the Uber driver, the retiree down the street. Basic decency is the entry point and the cause.</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132" name="Shape 132"/>
        <p:cNvGrpSpPr/>
        <p:nvPr/>
      </p:nvGrpSpPr>
      <p:grpSpPr>
        <a:xfrm>
          <a:off x="0" y="0"/>
          <a:ext cx="0" cy="0"/>
          <a:chOff x="0" y="0"/>
          <a:chExt cx="0" cy="0"/>
        </a:xfrm>
      </p:grpSpPr>
      <p:sp>
        <p:nvSpPr>
          <p:cNvPr id="133" name="Google Shape;133;p37"/>
          <p:cNvSpPr/>
          <p:nvPr/>
        </p:nvSpPr>
        <p:spPr>
          <a:xfrm>
            <a:off x="411480" y="256032"/>
            <a:ext cx="8321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3000"/>
              <a:buFont typeface="Georgia"/>
              <a:buNone/>
            </a:pPr>
            <a:r>
              <a:rPr b="1" i="0" lang="en" sz="3000" u="none" cap="none" strike="noStrike">
                <a:solidFill>
                  <a:srgbClr val="3D2B1F"/>
                </a:solidFill>
                <a:latin typeface="Georgia"/>
                <a:ea typeface="Georgia"/>
                <a:cs typeface="Georgia"/>
                <a:sym typeface="Georgia"/>
              </a:rPr>
              <a:t>Why This Movement</a:t>
            </a:r>
            <a:endParaRPr b="0" i="0" sz="3000" u="none" cap="none" strike="noStrike">
              <a:solidFill>
                <a:schemeClr val="dk1"/>
              </a:solidFill>
              <a:latin typeface="Calibri"/>
              <a:ea typeface="Calibri"/>
              <a:cs typeface="Calibri"/>
              <a:sym typeface="Calibri"/>
            </a:endParaRPr>
          </a:p>
        </p:txBody>
      </p:sp>
      <p:sp>
        <p:nvSpPr>
          <p:cNvPr id="134" name="Google Shape;134;p37"/>
          <p:cNvSpPr/>
          <p:nvPr/>
        </p:nvSpPr>
        <p:spPr>
          <a:xfrm>
            <a:off x="411480" y="932688"/>
            <a:ext cx="8321100" cy="621900"/>
          </a:xfrm>
          <a:prstGeom prst="rect">
            <a:avLst/>
          </a:prstGeom>
          <a:solidFill>
            <a:srgbClr val="C4622D"/>
          </a:solidFill>
          <a:ln cap="flat" cmpd="sng" w="12700">
            <a:solidFill>
              <a:srgbClr val="C4622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 name="Google Shape;135;p37"/>
          <p:cNvSpPr/>
          <p:nvPr/>
        </p:nvSpPr>
        <p:spPr>
          <a:xfrm>
            <a:off x="548640" y="960120"/>
            <a:ext cx="8138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AF6F0"/>
              </a:buClr>
              <a:buSzPts val="1250"/>
              <a:buFont typeface="Georgia"/>
              <a:buNone/>
            </a:pPr>
            <a:r>
              <a:rPr b="1" i="1" lang="en" sz="1250" u="none" cap="none" strike="noStrike">
                <a:solidFill>
                  <a:srgbClr val="FAF6F0"/>
                </a:solidFill>
                <a:latin typeface="Georgia"/>
                <a:ea typeface="Georgia"/>
                <a:cs typeface="Georgia"/>
                <a:sym typeface="Georgia"/>
              </a:rPr>
              <a:t>Crises and disasters reveal what we are made of. </a:t>
            </a:r>
            <a:r>
              <a:rPr b="0" i="1" lang="en" sz="1250" u="none" cap="none" strike="noStrike">
                <a:solidFill>
                  <a:srgbClr val="F5DFB8"/>
                </a:solidFill>
                <a:latin typeface="Calibri"/>
                <a:ea typeface="Calibri"/>
                <a:cs typeface="Calibri"/>
                <a:sym typeface="Calibri"/>
              </a:rPr>
              <a:t>This one is asking us to become something we haven't fully been: not spectators, not donors, not scrollers — </a:t>
            </a:r>
            <a:r>
              <a:rPr b="1" i="1" lang="en" sz="1250" u="none" cap="none" strike="noStrike">
                <a:solidFill>
                  <a:srgbClr val="FAF6F0"/>
                </a:solidFill>
                <a:latin typeface="Georgia"/>
                <a:ea typeface="Georgia"/>
                <a:cs typeface="Georgia"/>
                <a:sym typeface="Georgia"/>
              </a:rPr>
              <a:t>but citizens. Organized, courageous, present.</a:t>
            </a:r>
            <a:endParaRPr b="0" i="0" sz="1250" u="none" cap="none" strike="noStrike">
              <a:solidFill>
                <a:schemeClr val="dk1"/>
              </a:solidFill>
              <a:latin typeface="Calibri"/>
              <a:ea typeface="Calibri"/>
              <a:cs typeface="Calibri"/>
              <a:sym typeface="Calibri"/>
            </a:endParaRPr>
          </a:p>
        </p:txBody>
      </p:sp>
      <p:sp>
        <p:nvSpPr>
          <p:cNvPr id="136" name="Google Shape;136;p37"/>
          <p:cNvSpPr/>
          <p:nvPr/>
        </p:nvSpPr>
        <p:spPr>
          <a:xfrm>
            <a:off x="502920" y="1645920"/>
            <a:ext cx="8229600" cy="27432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3D2B1F"/>
              </a:buClr>
              <a:buSzPts val="1350"/>
              <a:buFont typeface="Calibri"/>
              <a:buNone/>
            </a:pPr>
            <a:r>
              <a:rPr b="0" i="0" lang="en" sz="1350" u="none" cap="none" strike="noStrike">
                <a:solidFill>
                  <a:srgbClr val="3D2B1F"/>
                </a:solidFill>
                <a:latin typeface="Calibri"/>
                <a:ea typeface="Calibri"/>
                <a:cs typeface="Calibri"/>
                <a:sym typeface="Calibri"/>
              </a:rPr>
              <a:t>This deck is not just about responding to a crisis though. </a:t>
            </a:r>
            <a:r>
              <a:rPr b="1" i="0" lang="en" sz="1350" u="none" cap="none" strike="noStrike">
                <a:solidFill>
                  <a:srgbClr val="3D2B1F"/>
                </a:solidFill>
                <a:latin typeface="Calibri"/>
                <a:ea typeface="Calibri"/>
                <a:cs typeface="Calibri"/>
                <a:sym typeface="Calibri"/>
              </a:rPr>
              <a:t>It is about defending the Constitution, protecting our freedom, and changing what participation in a constitutional republic actually means.</a:t>
            </a:r>
            <a:br>
              <a:rPr b="0" i="0" lang="en" sz="500" u="none" cap="none" strike="noStrike">
                <a:solidFill>
                  <a:srgbClr val="FAF6F0"/>
                </a:solidFill>
                <a:latin typeface="Calibri"/>
                <a:ea typeface="Calibri"/>
                <a:cs typeface="Calibri"/>
                <a:sym typeface="Calibri"/>
              </a:rPr>
            </a:br>
            <a:br>
              <a:rPr b="0" i="0" lang="en" sz="500" u="none" cap="none" strike="noStrike">
                <a:solidFill>
                  <a:srgbClr val="FAF6F0"/>
                </a:solidFill>
                <a:latin typeface="Calibri"/>
                <a:ea typeface="Calibri"/>
                <a:cs typeface="Calibri"/>
                <a:sym typeface="Calibri"/>
              </a:rPr>
            </a:br>
            <a:r>
              <a:rPr b="0" i="0" lang="en" sz="1350" u="none" cap="none" strike="noStrike">
                <a:solidFill>
                  <a:srgbClr val="3D2B1F"/>
                </a:solidFill>
                <a:latin typeface="Calibri"/>
                <a:ea typeface="Calibri"/>
                <a:cs typeface="Calibri"/>
                <a:sym typeface="Calibri"/>
              </a:rPr>
              <a:t>For too long, we have been passive consumers of politics — too focused on elections, too dependent on leaders, too comfortable watching from a distance.</a:t>
            </a:r>
            <a:br>
              <a:rPr b="0" i="0" lang="en" sz="500" u="none" cap="none" strike="noStrike">
                <a:solidFill>
                  <a:srgbClr val="FAF6F0"/>
                </a:solidFill>
                <a:latin typeface="Calibri"/>
                <a:ea typeface="Calibri"/>
                <a:cs typeface="Calibri"/>
                <a:sym typeface="Calibri"/>
              </a:rPr>
            </a:br>
            <a:br>
              <a:rPr b="0" i="0" lang="en" sz="500" u="none" cap="none" strike="noStrike">
                <a:solidFill>
                  <a:srgbClr val="FAF6F0"/>
                </a:solidFill>
                <a:latin typeface="Calibri"/>
                <a:ea typeface="Calibri"/>
                <a:cs typeface="Calibri"/>
                <a:sym typeface="Calibri"/>
              </a:rPr>
            </a:br>
            <a:r>
              <a:rPr b="0" i="0" lang="en" sz="1350" u="none" cap="none" strike="noStrike">
                <a:solidFill>
                  <a:srgbClr val="3D2B1F"/>
                </a:solidFill>
                <a:latin typeface="Calibri"/>
                <a:ea typeface="Calibri"/>
                <a:cs typeface="Calibri"/>
                <a:sym typeface="Calibri"/>
              </a:rPr>
              <a:t>Participation is not a spectator sport. </a:t>
            </a:r>
            <a:r>
              <a:rPr b="1" i="0" lang="en" sz="1350" u="none" cap="none" strike="noStrike">
                <a:solidFill>
                  <a:srgbClr val="4D7A52"/>
                </a:solidFill>
                <a:latin typeface="Calibri"/>
                <a:ea typeface="Calibri"/>
                <a:cs typeface="Calibri"/>
                <a:sym typeface="Calibri"/>
              </a:rPr>
              <a:t>It is a creative process of problem-solving, social connection, and collaboration.</a:t>
            </a:r>
            <a:br>
              <a:rPr b="0" i="0" lang="en" sz="500" u="none" cap="none" strike="noStrike">
                <a:solidFill>
                  <a:srgbClr val="FAF6F0"/>
                </a:solidFill>
                <a:latin typeface="Calibri"/>
                <a:ea typeface="Calibri"/>
                <a:cs typeface="Calibri"/>
                <a:sym typeface="Calibri"/>
              </a:rPr>
            </a:br>
            <a:br>
              <a:rPr b="0" i="0" lang="en" sz="500" u="none" cap="none" strike="noStrike">
                <a:solidFill>
                  <a:srgbClr val="FAF6F0"/>
                </a:solidFill>
                <a:latin typeface="Calibri"/>
                <a:ea typeface="Calibri"/>
                <a:cs typeface="Calibri"/>
                <a:sym typeface="Calibri"/>
              </a:rPr>
            </a:br>
            <a:r>
              <a:rPr b="1" i="0" lang="en" sz="1350" u="none" cap="none" strike="noStrike">
                <a:solidFill>
                  <a:srgbClr val="C4622D"/>
                </a:solidFill>
                <a:latin typeface="Calibri"/>
                <a:ea typeface="Calibri"/>
                <a:cs typeface="Calibri"/>
                <a:sym typeface="Calibri"/>
              </a:rPr>
              <a:t>This deck is a challenge to shift our mindset — from passive consumer to active citizen prepared to take collective action.</a:t>
            </a:r>
            <a:r>
              <a:rPr b="0" i="0" lang="en" sz="1350" u="none" cap="none" strike="noStrike">
                <a:solidFill>
                  <a:srgbClr val="3D2B1F"/>
                </a:solidFill>
                <a:latin typeface="Calibri"/>
                <a:ea typeface="Calibri"/>
                <a:cs typeface="Calibri"/>
                <a:sym typeface="Calibri"/>
              </a:rPr>
              <a:t> Not just temporarily, but permanently. </a:t>
            </a:r>
            <a:endParaRPr b="0" i="0" sz="1350" u="none" cap="none" strike="noStrike">
              <a:solidFill>
                <a:schemeClr val="dk1"/>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572" name="Shape 572"/>
        <p:cNvGrpSpPr/>
        <p:nvPr/>
      </p:nvGrpSpPr>
      <p:grpSpPr>
        <a:xfrm>
          <a:off x="0" y="0"/>
          <a:ext cx="0" cy="0"/>
          <a:chOff x="0" y="0"/>
          <a:chExt cx="0" cy="0"/>
        </a:xfrm>
      </p:grpSpPr>
      <p:sp>
        <p:nvSpPr>
          <p:cNvPr id="573" name="Google Shape;573;p55"/>
          <p:cNvSpPr/>
          <p:nvPr/>
        </p:nvSpPr>
        <p:spPr>
          <a:xfrm>
            <a:off x="411480" y="256032"/>
            <a:ext cx="8321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2200"/>
              <a:buFont typeface="Georgia"/>
              <a:buNone/>
            </a:pPr>
            <a:r>
              <a:rPr b="1" i="0" lang="en" sz="2200" u="none" cap="none" strike="noStrike">
                <a:solidFill>
                  <a:srgbClr val="3D2B1F"/>
                </a:solidFill>
                <a:latin typeface="Georgia"/>
                <a:ea typeface="Georgia"/>
                <a:cs typeface="Georgia"/>
                <a:sym typeface="Georgia"/>
              </a:rPr>
              <a:t>Protecting Yourself: Surveillance &amp; Digital Security</a:t>
            </a:r>
            <a:endParaRPr b="0" i="0" sz="2200" u="none" cap="none" strike="noStrike">
              <a:solidFill>
                <a:schemeClr val="dk1"/>
              </a:solidFill>
              <a:latin typeface="Calibri"/>
              <a:ea typeface="Calibri"/>
              <a:cs typeface="Calibri"/>
              <a:sym typeface="Calibri"/>
            </a:endParaRPr>
          </a:p>
        </p:txBody>
      </p:sp>
      <p:sp>
        <p:nvSpPr>
          <p:cNvPr id="574" name="Google Shape;574;p55"/>
          <p:cNvSpPr/>
          <p:nvPr/>
        </p:nvSpPr>
        <p:spPr>
          <a:xfrm>
            <a:off x="411480" y="804672"/>
            <a:ext cx="8321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1350"/>
              <a:buFont typeface="Calibri"/>
              <a:buNone/>
            </a:pPr>
            <a:r>
              <a:rPr b="0" i="1" lang="en" sz="1350" u="none" cap="none" strike="noStrike">
                <a:solidFill>
                  <a:srgbClr val="6B4C36"/>
                </a:solidFill>
                <a:latin typeface="Calibri"/>
                <a:ea typeface="Calibri"/>
                <a:cs typeface="Calibri"/>
                <a:sym typeface="Calibri"/>
              </a:rPr>
              <a:t>Your concern is legitimate. Here's what to actually do about it.</a:t>
            </a:r>
            <a:endParaRPr b="0" i="0" sz="1350" u="none" cap="none" strike="noStrike">
              <a:solidFill>
                <a:schemeClr val="dk1"/>
              </a:solidFill>
              <a:latin typeface="Calibri"/>
              <a:ea typeface="Calibri"/>
              <a:cs typeface="Calibri"/>
              <a:sym typeface="Calibri"/>
            </a:endParaRPr>
          </a:p>
        </p:txBody>
      </p:sp>
      <p:sp>
        <p:nvSpPr>
          <p:cNvPr id="575" name="Google Shape;575;p55"/>
          <p:cNvSpPr/>
          <p:nvPr/>
        </p:nvSpPr>
        <p:spPr>
          <a:xfrm>
            <a:off x="411480" y="1225296"/>
            <a:ext cx="8321100" cy="3840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6" name="Google Shape;576;p55"/>
          <p:cNvSpPr/>
          <p:nvPr/>
        </p:nvSpPr>
        <p:spPr>
          <a:xfrm>
            <a:off x="548640" y="1252728"/>
            <a:ext cx="8046600" cy="3291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1150"/>
              <a:buFont typeface="Calibri"/>
              <a:buNone/>
            </a:pPr>
            <a:r>
              <a:rPr b="0" i="1" lang="en" sz="1150" u="none" cap="none" strike="noStrike">
                <a:solidFill>
                  <a:srgbClr val="6B4C36"/>
                </a:solidFill>
                <a:latin typeface="Calibri"/>
                <a:ea typeface="Calibri"/>
                <a:cs typeface="Calibri"/>
                <a:sym typeface="Calibri"/>
              </a:rPr>
              <a:t>Federal agencies have broad surveillance powers, and the administration has shown willingness to target political opponents. Good digital security is a form of nonviolent discipline — it protects your community so you can keep doing the work.</a:t>
            </a:r>
            <a:endParaRPr b="0" i="0" sz="1150" u="none" cap="none" strike="noStrike">
              <a:solidFill>
                <a:schemeClr val="dk1"/>
              </a:solidFill>
              <a:latin typeface="Calibri"/>
              <a:ea typeface="Calibri"/>
              <a:cs typeface="Calibri"/>
              <a:sym typeface="Calibri"/>
            </a:endParaRPr>
          </a:p>
        </p:txBody>
      </p:sp>
      <p:sp>
        <p:nvSpPr>
          <p:cNvPr id="577" name="Google Shape;577;p55"/>
          <p:cNvSpPr/>
          <p:nvPr/>
        </p:nvSpPr>
        <p:spPr>
          <a:xfrm>
            <a:off x="411480" y="1719072"/>
            <a:ext cx="4114800" cy="6948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8" name="Google Shape;578;p55"/>
          <p:cNvSpPr/>
          <p:nvPr/>
        </p:nvSpPr>
        <p:spPr>
          <a:xfrm>
            <a:off x="548640" y="1773936"/>
            <a:ext cx="3840600" cy="2376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D7A52"/>
              </a:buClr>
              <a:buSzPts val="1300"/>
              <a:buFont typeface="Georgia"/>
              <a:buNone/>
            </a:pPr>
            <a:r>
              <a:rPr b="1" i="0" lang="en" sz="1300" u="none" cap="none" strike="noStrike">
                <a:solidFill>
                  <a:srgbClr val="4D7A52"/>
                </a:solidFill>
                <a:latin typeface="Georgia"/>
                <a:ea typeface="Georgia"/>
                <a:cs typeface="Georgia"/>
                <a:sym typeface="Georgia"/>
              </a:rPr>
              <a:t>Signal</a:t>
            </a:r>
            <a:endParaRPr b="0" i="0" sz="1300" u="none" cap="none" strike="noStrike">
              <a:solidFill>
                <a:schemeClr val="dk1"/>
              </a:solidFill>
              <a:latin typeface="Calibri"/>
              <a:ea typeface="Calibri"/>
              <a:cs typeface="Calibri"/>
              <a:sym typeface="Calibri"/>
            </a:endParaRPr>
          </a:p>
        </p:txBody>
      </p:sp>
      <p:sp>
        <p:nvSpPr>
          <p:cNvPr id="579" name="Google Shape;579;p55"/>
          <p:cNvSpPr/>
          <p:nvPr/>
        </p:nvSpPr>
        <p:spPr>
          <a:xfrm>
            <a:off x="548640" y="2011680"/>
            <a:ext cx="38406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1100"/>
              <a:buFont typeface="Calibri"/>
              <a:buNone/>
            </a:pPr>
            <a:r>
              <a:rPr b="0" i="0" lang="en" sz="1100" u="none" cap="none" strike="noStrike">
                <a:solidFill>
                  <a:srgbClr val="3D2B1F"/>
                </a:solidFill>
                <a:latin typeface="Calibri"/>
                <a:ea typeface="Calibri"/>
                <a:cs typeface="Calibri"/>
                <a:sym typeface="Calibri"/>
              </a:rPr>
              <a:t>End-to-end encrypted messaging and calls. Open source, free, used by journalists and activists worldwide. Download at signal.org.</a:t>
            </a:r>
            <a:endParaRPr b="0" i="0" sz="1100" u="none" cap="none" strike="noStrike">
              <a:solidFill>
                <a:schemeClr val="dk1"/>
              </a:solidFill>
              <a:latin typeface="Calibri"/>
              <a:ea typeface="Calibri"/>
              <a:cs typeface="Calibri"/>
              <a:sym typeface="Calibri"/>
            </a:endParaRPr>
          </a:p>
        </p:txBody>
      </p:sp>
      <p:sp>
        <p:nvSpPr>
          <p:cNvPr id="580" name="Google Shape;580;p55"/>
          <p:cNvSpPr/>
          <p:nvPr/>
        </p:nvSpPr>
        <p:spPr>
          <a:xfrm>
            <a:off x="411480" y="2487168"/>
            <a:ext cx="4114800" cy="6948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1" name="Google Shape;581;p55"/>
          <p:cNvSpPr/>
          <p:nvPr/>
        </p:nvSpPr>
        <p:spPr>
          <a:xfrm>
            <a:off x="548640" y="2542032"/>
            <a:ext cx="3840600" cy="2376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4622D"/>
              </a:buClr>
              <a:buSzPts val="1300"/>
              <a:buFont typeface="Georgia"/>
              <a:buNone/>
            </a:pPr>
            <a:r>
              <a:rPr b="1" i="0" lang="en" sz="1300" u="none" cap="none" strike="noStrike">
                <a:solidFill>
                  <a:srgbClr val="C4622D"/>
                </a:solidFill>
                <a:latin typeface="Georgia"/>
                <a:ea typeface="Georgia"/>
                <a:cs typeface="Georgia"/>
                <a:sym typeface="Georgia"/>
              </a:rPr>
              <a:t>Element / Matrix</a:t>
            </a:r>
            <a:endParaRPr b="0" i="0" sz="1300" u="none" cap="none" strike="noStrike">
              <a:solidFill>
                <a:schemeClr val="dk1"/>
              </a:solidFill>
              <a:latin typeface="Calibri"/>
              <a:ea typeface="Calibri"/>
              <a:cs typeface="Calibri"/>
              <a:sym typeface="Calibri"/>
            </a:endParaRPr>
          </a:p>
        </p:txBody>
      </p:sp>
      <p:sp>
        <p:nvSpPr>
          <p:cNvPr id="582" name="Google Shape;582;p55"/>
          <p:cNvSpPr/>
          <p:nvPr/>
        </p:nvSpPr>
        <p:spPr>
          <a:xfrm>
            <a:off x="548640" y="2779776"/>
            <a:ext cx="38406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1100"/>
              <a:buFont typeface="Calibri"/>
              <a:buNone/>
            </a:pPr>
            <a:r>
              <a:rPr b="0" i="0" lang="en" sz="1100" u="none" cap="none" strike="noStrike">
                <a:solidFill>
                  <a:srgbClr val="3D2B1F"/>
                </a:solidFill>
                <a:latin typeface="Calibri"/>
                <a:ea typeface="Calibri"/>
                <a:cs typeface="Calibri"/>
                <a:sym typeface="Calibri"/>
              </a:rPr>
              <a:t>Encrypted coordination across multiple networks. More powerful than Signal for large coalitions. Free at element.io.</a:t>
            </a:r>
            <a:endParaRPr b="0" i="0" sz="1100" u="none" cap="none" strike="noStrike">
              <a:solidFill>
                <a:schemeClr val="dk1"/>
              </a:solidFill>
              <a:latin typeface="Calibri"/>
              <a:ea typeface="Calibri"/>
              <a:cs typeface="Calibri"/>
              <a:sym typeface="Calibri"/>
            </a:endParaRPr>
          </a:p>
        </p:txBody>
      </p:sp>
      <p:sp>
        <p:nvSpPr>
          <p:cNvPr id="583" name="Google Shape;583;p55"/>
          <p:cNvSpPr/>
          <p:nvPr/>
        </p:nvSpPr>
        <p:spPr>
          <a:xfrm>
            <a:off x="411480" y="3255264"/>
            <a:ext cx="4114800" cy="6948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4" name="Google Shape;584;p55"/>
          <p:cNvSpPr/>
          <p:nvPr/>
        </p:nvSpPr>
        <p:spPr>
          <a:xfrm>
            <a:off x="548640" y="3310128"/>
            <a:ext cx="3840600" cy="2376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8B3A1C"/>
              </a:buClr>
              <a:buSzPts val="1300"/>
              <a:buFont typeface="Georgia"/>
              <a:buNone/>
            </a:pPr>
            <a:r>
              <a:rPr b="1" i="0" lang="en" sz="1300" u="none" cap="none" strike="noStrike">
                <a:solidFill>
                  <a:srgbClr val="8B3A1C"/>
                </a:solidFill>
                <a:latin typeface="Georgia"/>
                <a:ea typeface="Georgia"/>
                <a:cs typeface="Georgia"/>
                <a:sym typeface="Georgia"/>
              </a:rPr>
              <a:t>ProtonMail</a:t>
            </a:r>
            <a:endParaRPr b="0" i="0" sz="1300" u="none" cap="none" strike="noStrike">
              <a:solidFill>
                <a:schemeClr val="dk1"/>
              </a:solidFill>
              <a:latin typeface="Calibri"/>
              <a:ea typeface="Calibri"/>
              <a:cs typeface="Calibri"/>
              <a:sym typeface="Calibri"/>
            </a:endParaRPr>
          </a:p>
        </p:txBody>
      </p:sp>
      <p:sp>
        <p:nvSpPr>
          <p:cNvPr id="585" name="Google Shape;585;p55"/>
          <p:cNvSpPr/>
          <p:nvPr/>
        </p:nvSpPr>
        <p:spPr>
          <a:xfrm>
            <a:off x="548640" y="3547872"/>
            <a:ext cx="38406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1100"/>
              <a:buFont typeface="Calibri"/>
              <a:buNone/>
            </a:pPr>
            <a:r>
              <a:rPr b="0" i="0" lang="en" sz="1100" u="none" cap="none" strike="noStrike">
                <a:solidFill>
                  <a:srgbClr val="3D2B1F"/>
                </a:solidFill>
                <a:latin typeface="Calibri"/>
                <a:ea typeface="Calibri"/>
                <a:cs typeface="Calibri"/>
                <a:sym typeface="Calibri"/>
              </a:rPr>
              <a:t>Encrypted email based in Switzerland. Better than Gmail for sensitive messages. Free at proton.me.</a:t>
            </a:r>
            <a:endParaRPr b="0" i="0" sz="1100" u="none" cap="none" strike="noStrike">
              <a:solidFill>
                <a:schemeClr val="dk1"/>
              </a:solidFill>
              <a:latin typeface="Calibri"/>
              <a:ea typeface="Calibri"/>
              <a:cs typeface="Calibri"/>
              <a:sym typeface="Calibri"/>
            </a:endParaRPr>
          </a:p>
        </p:txBody>
      </p:sp>
      <p:sp>
        <p:nvSpPr>
          <p:cNvPr id="586" name="Google Shape;586;p55"/>
          <p:cNvSpPr/>
          <p:nvPr/>
        </p:nvSpPr>
        <p:spPr>
          <a:xfrm>
            <a:off x="4892040" y="1664208"/>
            <a:ext cx="3840600" cy="347400"/>
          </a:xfrm>
          <a:prstGeom prst="rect">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7" name="Google Shape;587;p55"/>
          <p:cNvSpPr/>
          <p:nvPr/>
        </p:nvSpPr>
        <p:spPr>
          <a:xfrm>
            <a:off x="5001768" y="1700784"/>
            <a:ext cx="36942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Habits That Matter</a:t>
            </a:r>
            <a:endParaRPr b="0" i="0" sz="1300" u="none" cap="none" strike="noStrike">
              <a:solidFill>
                <a:schemeClr val="dk1"/>
              </a:solidFill>
              <a:latin typeface="Calibri"/>
              <a:ea typeface="Calibri"/>
              <a:cs typeface="Calibri"/>
              <a:sym typeface="Calibri"/>
            </a:endParaRPr>
          </a:p>
        </p:txBody>
      </p:sp>
      <p:sp>
        <p:nvSpPr>
          <p:cNvPr id="588" name="Google Shape;588;p55"/>
          <p:cNvSpPr/>
          <p:nvPr/>
        </p:nvSpPr>
        <p:spPr>
          <a:xfrm>
            <a:off x="4892040" y="2011680"/>
            <a:ext cx="3840600" cy="475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9" name="Google Shape;589;p55"/>
          <p:cNvSpPr/>
          <p:nvPr/>
        </p:nvSpPr>
        <p:spPr>
          <a:xfrm>
            <a:off x="4992624" y="2066544"/>
            <a:ext cx="3657600" cy="3840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100"/>
              <a:buFont typeface="Georgia"/>
              <a:buNone/>
            </a:pPr>
            <a:r>
              <a:rPr b="1" i="0" lang="en" sz="1100" u="none" cap="none" strike="noStrike">
                <a:solidFill>
                  <a:srgbClr val="4D7A52"/>
                </a:solidFill>
                <a:latin typeface="Georgia"/>
                <a:ea typeface="Georgia"/>
                <a:cs typeface="Georgia"/>
                <a:sym typeface="Georgia"/>
              </a:rPr>
              <a:t>Use disappearing messages: </a:t>
            </a:r>
            <a:r>
              <a:rPr b="0" i="0" lang="en" sz="1100" u="none" cap="none" strike="noStrike">
                <a:solidFill>
                  <a:srgbClr val="3D2B1F"/>
                </a:solidFill>
                <a:latin typeface="Calibri"/>
                <a:ea typeface="Calibri"/>
                <a:cs typeface="Calibri"/>
                <a:sym typeface="Calibri"/>
              </a:rPr>
              <a:t>In Signal, set messages to auto-delete after 1 week. </a:t>
            </a:r>
            <a:endParaRPr b="0" i="0" sz="1100" u="none" cap="none" strike="noStrike">
              <a:solidFill>
                <a:schemeClr val="dk1"/>
              </a:solidFill>
              <a:latin typeface="Calibri"/>
              <a:ea typeface="Calibri"/>
              <a:cs typeface="Calibri"/>
              <a:sym typeface="Calibri"/>
            </a:endParaRPr>
          </a:p>
        </p:txBody>
      </p:sp>
      <p:sp>
        <p:nvSpPr>
          <p:cNvPr id="590" name="Google Shape;590;p55"/>
          <p:cNvSpPr/>
          <p:nvPr/>
        </p:nvSpPr>
        <p:spPr>
          <a:xfrm>
            <a:off x="4892040" y="2523744"/>
            <a:ext cx="3840600" cy="475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1" name="Google Shape;591;p55"/>
          <p:cNvSpPr/>
          <p:nvPr/>
        </p:nvSpPr>
        <p:spPr>
          <a:xfrm>
            <a:off x="4992625" y="2487174"/>
            <a:ext cx="3657600" cy="4755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100"/>
              <a:buFont typeface="Georgia"/>
              <a:buNone/>
            </a:pPr>
            <a:r>
              <a:rPr b="1" i="0" lang="en" sz="1100" u="none" cap="none" strike="noStrike">
                <a:solidFill>
                  <a:srgbClr val="4D7A52"/>
                </a:solidFill>
                <a:latin typeface="Georgia"/>
                <a:ea typeface="Georgia"/>
                <a:cs typeface="Georgia"/>
                <a:sym typeface="Georgia"/>
              </a:rPr>
              <a:t>Don't plan actions in writing: </a:t>
            </a:r>
            <a:r>
              <a:rPr b="0" i="0" lang="en" sz="1100" u="none" cap="none" strike="noStrike">
                <a:solidFill>
                  <a:srgbClr val="3D2B1F"/>
                </a:solidFill>
                <a:latin typeface="Calibri"/>
                <a:ea typeface="Calibri"/>
                <a:cs typeface="Calibri"/>
                <a:sym typeface="Calibri"/>
              </a:rPr>
              <a:t>For anything sensitive, talk in person or by voice. Never write what you wouldn't want read aloud in court.</a:t>
            </a:r>
            <a:endParaRPr b="0" i="0" sz="1100" u="none" cap="none" strike="noStrike">
              <a:solidFill>
                <a:schemeClr val="dk1"/>
              </a:solidFill>
              <a:latin typeface="Calibri"/>
              <a:ea typeface="Calibri"/>
              <a:cs typeface="Calibri"/>
              <a:sym typeface="Calibri"/>
            </a:endParaRPr>
          </a:p>
        </p:txBody>
      </p:sp>
      <p:sp>
        <p:nvSpPr>
          <p:cNvPr id="592" name="Google Shape;592;p55"/>
          <p:cNvSpPr/>
          <p:nvPr/>
        </p:nvSpPr>
        <p:spPr>
          <a:xfrm>
            <a:off x="4892040" y="3035808"/>
            <a:ext cx="3840600" cy="475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3" name="Google Shape;593;p55"/>
          <p:cNvSpPr/>
          <p:nvPr/>
        </p:nvSpPr>
        <p:spPr>
          <a:xfrm>
            <a:off x="4992624" y="3090672"/>
            <a:ext cx="3657600" cy="3840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100"/>
              <a:buFont typeface="Georgia"/>
              <a:buNone/>
            </a:pPr>
            <a:r>
              <a:rPr b="1" i="0" lang="en" sz="1100" u="none" cap="none" strike="noStrike">
                <a:solidFill>
                  <a:srgbClr val="4D7A52"/>
                </a:solidFill>
                <a:latin typeface="Georgia"/>
                <a:ea typeface="Georgia"/>
                <a:cs typeface="Georgia"/>
                <a:sym typeface="Georgia"/>
              </a:rPr>
              <a:t>Separate your identities: </a:t>
            </a:r>
            <a:r>
              <a:rPr b="0" i="0" lang="en" sz="1100" u="none" cap="none" strike="noStrike">
                <a:solidFill>
                  <a:srgbClr val="3D2B1F"/>
                </a:solidFill>
                <a:latin typeface="Calibri"/>
                <a:ea typeface="Calibri"/>
                <a:cs typeface="Calibri"/>
                <a:sym typeface="Calibri"/>
              </a:rPr>
              <a:t>Keep your public social media and your private Signal network completely separate.</a:t>
            </a:r>
            <a:endParaRPr b="0" i="0" sz="1100" u="none" cap="none" strike="noStrike">
              <a:solidFill>
                <a:schemeClr val="dk1"/>
              </a:solidFill>
              <a:latin typeface="Calibri"/>
              <a:ea typeface="Calibri"/>
              <a:cs typeface="Calibri"/>
              <a:sym typeface="Calibri"/>
            </a:endParaRPr>
          </a:p>
        </p:txBody>
      </p:sp>
      <p:sp>
        <p:nvSpPr>
          <p:cNvPr id="594" name="Google Shape;594;p55"/>
          <p:cNvSpPr/>
          <p:nvPr/>
        </p:nvSpPr>
        <p:spPr>
          <a:xfrm>
            <a:off x="4892040" y="3547872"/>
            <a:ext cx="3840600" cy="475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5" name="Google Shape;595;p55"/>
          <p:cNvSpPr/>
          <p:nvPr/>
        </p:nvSpPr>
        <p:spPr>
          <a:xfrm>
            <a:off x="4992624" y="3602736"/>
            <a:ext cx="3657600" cy="3840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100"/>
              <a:buFont typeface="Georgia"/>
              <a:buNone/>
            </a:pPr>
            <a:r>
              <a:rPr b="1" i="0" lang="en" sz="1100" u="none" cap="none" strike="noStrike">
                <a:solidFill>
                  <a:srgbClr val="4D7A52"/>
                </a:solidFill>
                <a:latin typeface="Georgia"/>
                <a:ea typeface="Georgia"/>
                <a:cs typeface="Georgia"/>
                <a:sym typeface="Georgia"/>
              </a:rPr>
              <a:t>Vet new members slowly: </a:t>
            </a:r>
            <a:r>
              <a:rPr b="0" i="0" lang="en" sz="1100" u="none" cap="none" strike="noStrike">
                <a:solidFill>
                  <a:srgbClr val="3D2B1F"/>
                </a:solidFill>
                <a:latin typeface="Calibri"/>
                <a:ea typeface="Calibri"/>
                <a:cs typeface="Calibri"/>
                <a:sym typeface="Calibri"/>
              </a:rPr>
              <a:t>Trust is built in person, over time. </a:t>
            </a:r>
            <a:r>
              <a:rPr b="1" i="0" lang="en" sz="1100" u="none" cap="none" strike="noStrike">
                <a:solidFill>
                  <a:srgbClr val="3D2B1F"/>
                </a:solidFill>
                <a:latin typeface="Calibri"/>
                <a:ea typeface="Calibri"/>
                <a:cs typeface="Calibri"/>
                <a:sym typeface="Calibri"/>
              </a:rPr>
              <a:t>Don't give someone full network access right away.</a:t>
            </a:r>
            <a:endParaRPr b="1" i="0" sz="1100" u="none" cap="none" strike="noStrike">
              <a:solidFill>
                <a:schemeClr val="dk1"/>
              </a:solidFill>
              <a:latin typeface="Calibri"/>
              <a:ea typeface="Calibri"/>
              <a:cs typeface="Calibri"/>
              <a:sym typeface="Calibri"/>
            </a:endParaRPr>
          </a:p>
        </p:txBody>
      </p:sp>
      <p:sp>
        <p:nvSpPr>
          <p:cNvPr id="596" name="Google Shape;596;p55"/>
          <p:cNvSpPr/>
          <p:nvPr/>
        </p:nvSpPr>
        <p:spPr>
          <a:xfrm>
            <a:off x="4892040" y="4059936"/>
            <a:ext cx="3840600" cy="713100"/>
          </a:xfrm>
          <a:prstGeom prst="rect">
            <a:avLst/>
          </a:prstGeom>
          <a:solidFill>
            <a:srgbClr val="8B3A1C"/>
          </a:solidFill>
          <a:ln cap="flat" cmpd="sng" w="12700">
            <a:solidFill>
              <a:srgbClr val="8B3A1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7" name="Google Shape;597;p55"/>
          <p:cNvSpPr/>
          <p:nvPr/>
        </p:nvSpPr>
        <p:spPr>
          <a:xfrm>
            <a:off x="4992624" y="4114800"/>
            <a:ext cx="3657600" cy="621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AF6F0"/>
              </a:buClr>
              <a:buSzPts val="1050"/>
              <a:buFont typeface="Georgia"/>
              <a:buNone/>
            </a:pPr>
            <a:r>
              <a:rPr b="1" i="0" lang="en" sz="1050" u="none" cap="none" strike="noStrike">
                <a:solidFill>
                  <a:srgbClr val="FAF6F0"/>
                </a:solidFill>
                <a:latin typeface="Georgia"/>
                <a:ea typeface="Georgia"/>
                <a:cs typeface="Georgia"/>
                <a:sym typeface="Georgia"/>
              </a:rPr>
              <a:t>Know your rights: </a:t>
            </a:r>
            <a:r>
              <a:rPr b="0" i="0" lang="en" sz="1050" u="none" cap="none" strike="noStrike">
                <a:solidFill>
                  <a:srgbClr val="FAF6F0"/>
                </a:solidFill>
                <a:latin typeface="Calibri"/>
                <a:ea typeface="Calibri"/>
                <a:cs typeface="Calibri"/>
                <a:sym typeface="Calibri"/>
              </a:rPr>
              <a:t>You may remain silent. Disable biometrics (face/fingerprint) — use a passcode. You don’t have to unlock your phone. Call a lawyer before speaking to federal agents.</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602" name="Shape 602"/>
        <p:cNvGrpSpPr/>
        <p:nvPr/>
      </p:nvGrpSpPr>
      <p:grpSpPr>
        <a:xfrm>
          <a:off x="0" y="0"/>
          <a:ext cx="0" cy="0"/>
          <a:chOff x="0" y="0"/>
          <a:chExt cx="0" cy="0"/>
        </a:xfrm>
      </p:grpSpPr>
      <p:sp>
        <p:nvSpPr>
          <p:cNvPr id="603" name="Google Shape;603;p56"/>
          <p:cNvSpPr/>
          <p:nvPr/>
        </p:nvSpPr>
        <p:spPr>
          <a:xfrm>
            <a:off x="0" y="0"/>
            <a:ext cx="9144000" cy="255900"/>
          </a:xfrm>
          <a:prstGeom prst="rect">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4" name="Google Shape;604;p56"/>
          <p:cNvSpPr/>
          <p:nvPr/>
        </p:nvSpPr>
        <p:spPr>
          <a:xfrm>
            <a:off x="91440" y="18288"/>
            <a:ext cx="8961000" cy="2196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AF6F0"/>
              </a:buClr>
              <a:buSzPts val="1000"/>
              <a:buFont typeface="Calibri"/>
              <a:buNone/>
            </a:pPr>
            <a:r>
              <a:t/>
            </a:r>
            <a:endParaRPr b="0" i="0" sz="1000" u="none" cap="none" strike="noStrike">
              <a:solidFill>
                <a:schemeClr val="dk1"/>
              </a:solidFill>
              <a:latin typeface="Calibri"/>
              <a:ea typeface="Calibri"/>
              <a:cs typeface="Calibri"/>
              <a:sym typeface="Calibri"/>
            </a:endParaRPr>
          </a:p>
        </p:txBody>
      </p:sp>
      <p:sp>
        <p:nvSpPr>
          <p:cNvPr id="605" name="Google Shape;605;p56"/>
          <p:cNvSpPr/>
          <p:nvPr/>
        </p:nvSpPr>
        <p:spPr>
          <a:xfrm>
            <a:off x="274320" y="347472"/>
            <a:ext cx="8595300" cy="5121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3D2B1F"/>
              </a:buClr>
              <a:buSzPts val="3200"/>
              <a:buFont typeface="Georgia"/>
              <a:buNone/>
            </a:pPr>
            <a:r>
              <a:rPr b="1" i="0" lang="en" sz="2600" u="none" cap="none" strike="noStrike">
                <a:solidFill>
                  <a:srgbClr val="3D2B1F"/>
                </a:solidFill>
                <a:latin typeface="Georgia"/>
                <a:ea typeface="Georgia"/>
                <a:cs typeface="Georgia"/>
                <a:sym typeface="Georgia"/>
              </a:rPr>
              <a:t>Loneliness, Joy, Love, and Community</a:t>
            </a:r>
            <a:endParaRPr b="0" i="0" sz="2600" u="none" cap="none" strike="noStrike">
              <a:solidFill>
                <a:schemeClr val="dk1"/>
              </a:solidFill>
              <a:latin typeface="Calibri"/>
              <a:ea typeface="Calibri"/>
              <a:cs typeface="Calibri"/>
              <a:sym typeface="Calibri"/>
            </a:endParaRPr>
          </a:p>
        </p:txBody>
      </p:sp>
      <p:sp>
        <p:nvSpPr>
          <p:cNvPr id="606" name="Google Shape;606;p56"/>
          <p:cNvSpPr/>
          <p:nvPr/>
        </p:nvSpPr>
        <p:spPr>
          <a:xfrm>
            <a:off x="274320" y="932688"/>
            <a:ext cx="8595300" cy="5121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7" name="Google Shape;607;p56"/>
          <p:cNvSpPr/>
          <p:nvPr/>
        </p:nvSpPr>
        <p:spPr>
          <a:xfrm>
            <a:off x="420624" y="969264"/>
            <a:ext cx="8321100" cy="4206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1200"/>
              <a:buFont typeface="Calibri"/>
              <a:buNone/>
            </a:pPr>
            <a:r>
              <a:rPr b="0" i="1" lang="en" sz="1200" u="none" cap="none" strike="noStrike">
                <a:solidFill>
                  <a:srgbClr val="6B4C36"/>
                </a:solidFill>
                <a:latin typeface="Calibri"/>
                <a:ea typeface="Calibri"/>
                <a:cs typeface="Calibri"/>
                <a:sym typeface="Calibri"/>
              </a:rPr>
              <a:t>Mass loneliness is the precondition for totalitarianism. Tyranny does not just exploit loneliness — it manufactures it. — Hannah Arendt, The Origins of Totalitarianism</a:t>
            </a:r>
            <a:endParaRPr b="0" i="0" sz="1200" u="none" cap="none" strike="noStrike">
              <a:solidFill>
                <a:schemeClr val="dk1"/>
              </a:solidFill>
              <a:latin typeface="Calibri"/>
              <a:ea typeface="Calibri"/>
              <a:cs typeface="Calibri"/>
              <a:sym typeface="Calibri"/>
            </a:endParaRPr>
          </a:p>
        </p:txBody>
      </p:sp>
      <p:sp>
        <p:nvSpPr>
          <p:cNvPr id="608" name="Google Shape;608;p56"/>
          <p:cNvSpPr/>
          <p:nvPr/>
        </p:nvSpPr>
        <p:spPr>
          <a:xfrm>
            <a:off x="274320" y="1554480"/>
            <a:ext cx="4114800" cy="347400"/>
          </a:xfrm>
          <a:prstGeom prst="rect">
            <a:avLst/>
          </a:prstGeom>
          <a:solidFill>
            <a:srgbClr val="8B3A1C"/>
          </a:solidFill>
          <a:ln cap="flat" cmpd="sng" w="12700">
            <a:solidFill>
              <a:srgbClr val="8B3A1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9" name="Google Shape;609;p56"/>
          <p:cNvSpPr/>
          <p:nvPr/>
        </p:nvSpPr>
        <p:spPr>
          <a:xfrm>
            <a:off x="384048" y="1591056"/>
            <a:ext cx="39684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Loneliness Is at the Core</a:t>
            </a:r>
            <a:endParaRPr b="0" i="0" sz="1300" u="none" cap="none" strike="noStrike">
              <a:solidFill>
                <a:schemeClr val="dk1"/>
              </a:solidFill>
              <a:latin typeface="Calibri"/>
              <a:ea typeface="Calibri"/>
              <a:cs typeface="Calibri"/>
              <a:sym typeface="Calibri"/>
            </a:endParaRPr>
          </a:p>
        </p:txBody>
      </p:sp>
      <p:sp>
        <p:nvSpPr>
          <p:cNvPr id="610" name="Google Shape;610;p56"/>
          <p:cNvSpPr/>
          <p:nvPr/>
        </p:nvSpPr>
        <p:spPr>
          <a:xfrm>
            <a:off x="274325" y="1920252"/>
            <a:ext cx="4078200" cy="7422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1" name="Google Shape;611;p56"/>
          <p:cNvSpPr/>
          <p:nvPr/>
        </p:nvSpPr>
        <p:spPr>
          <a:xfrm>
            <a:off x="384048" y="1965960"/>
            <a:ext cx="3895200" cy="5487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050"/>
              <a:buFont typeface="Georgia"/>
              <a:buNone/>
            </a:pPr>
            <a:r>
              <a:rPr b="1" i="0" lang="en" sz="1050" u="none" cap="none" strike="noStrike">
                <a:solidFill>
                  <a:srgbClr val="8B3A1C"/>
                </a:solidFill>
                <a:latin typeface="Georgia"/>
                <a:ea typeface="Georgia"/>
                <a:cs typeface="Georgia"/>
                <a:sym typeface="Georgia"/>
              </a:rPr>
              <a:t>Loneliness is not just being alone. </a:t>
            </a:r>
            <a:r>
              <a:rPr b="0" i="0" lang="en" sz="1050" u="none" cap="none" strike="noStrike">
                <a:solidFill>
                  <a:srgbClr val="3D2B1F"/>
                </a:solidFill>
                <a:latin typeface="Calibri"/>
                <a:ea typeface="Calibri"/>
                <a:cs typeface="Calibri"/>
                <a:sym typeface="Calibri"/>
              </a:rPr>
              <a:t>It is the loss of a common world — the slow disappearance of shared reality. When neighbors don't know each other and civic life hollows out, propaganda fills the void with simple, terrifying stories.</a:t>
            </a:r>
            <a:endParaRPr b="0" i="0" sz="1050" u="none" cap="none" strike="noStrike">
              <a:solidFill>
                <a:schemeClr val="dk1"/>
              </a:solidFill>
              <a:latin typeface="Calibri"/>
              <a:ea typeface="Calibri"/>
              <a:cs typeface="Calibri"/>
              <a:sym typeface="Calibri"/>
            </a:endParaRPr>
          </a:p>
        </p:txBody>
      </p:sp>
      <p:sp>
        <p:nvSpPr>
          <p:cNvPr id="612" name="Google Shape;612;p56"/>
          <p:cNvSpPr/>
          <p:nvPr/>
        </p:nvSpPr>
        <p:spPr>
          <a:xfrm>
            <a:off x="274325" y="2971800"/>
            <a:ext cx="4078200" cy="7422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3" name="Google Shape;613;p56"/>
          <p:cNvSpPr/>
          <p:nvPr/>
        </p:nvSpPr>
        <p:spPr>
          <a:xfrm>
            <a:off x="384048" y="3017520"/>
            <a:ext cx="3895200" cy="5487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050"/>
              <a:buFont typeface="Georgia"/>
              <a:buNone/>
            </a:pPr>
            <a:r>
              <a:rPr b="1" i="0" lang="en" sz="1050" u="none" cap="none" strike="noStrike">
                <a:solidFill>
                  <a:srgbClr val="8B3A1C"/>
                </a:solidFill>
                <a:latin typeface="Georgia"/>
                <a:ea typeface="Georgia"/>
                <a:cs typeface="Georgia"/>
                <a:sym typeface="Georgia"/>
              </a:rPr>
              <a:t>Atomized people cannot resist. </a:t>
            </a:r>
            <a:r>
              <a:rPr b="0" i="0" lang="en" sz="1050" u="none" cap="none" strike="noStrike">
                <a:solidFill>
                  <a:srgbClr val="3D2B1F"/>
                </a:solidFill>
                <a:latin typeface="Calibri"/>
                <a:ea typeface="Calibri"/>
                <a:cs typeface="Calibri"/>
                <a:sym typeface="Calibri"/>
              </a:rPr>
              <a:t>People who are alone, afraid, and disconnected cannot act collectively. That is the point. Authoritarianism depends on us staying separate. Our greatest vulnerability is isolation.</a:t>
            </a:r>
            <a:endParaRPr b="0" i="0" sz="1050" u="none" cap="none" strike="noStrike">
              <a:solidFill>
                <a:schemeClr val="dk1"/>
              </a:solidFill>
              <a:latin typeface="Calibri"/>
              <a:ea typeface="Calibri"/>
              <a:cs typeface="Calibri"/>
              <a:sym typeface="Calibri"/>
            </a:endParaRPr>
          </a:p>
        </p:txBody>
      </p:sp>
      <p:sp>
        <p:nvSpPr>
          <p:cNvPr id="614" name="Google Shape;614;p56"/>
          <p:cNvSpPr/>
          <p:nvPr/>
        </p:nvSpPr>
        <p:spPr>
          <a:xfrm>
            <a:off x="274320" y="4023360"/>
            <a:ext cx="4114800" cy="6402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5" name="Google Shape;615;p56"/>
          <p:cNvSpPr/>
          <p:nvPr/>
        </p:nvSpPr>
        <p:spPr>
          <a:xfrm>
            <a:off x="384048" y="4069080"/>
            <a:ext cx="3895200" cy="5487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050"/>
              <a:buFont typeface="Georgia"/>
              <a:buNone/>
            </a:pPr>
            <a:r>
              <a:rPr b="1" lang="en" sz="1050">
                <a:solidFill>
                  <a:srgbClr val="8B3A1C"/>
                </a:solidFill>
                <a:latin typeface="Georgia"/>
                <a:ea typeface="Georgia"/>
                <a:cs typeface="Georgia"/>
                <a:sym typeface="Georgia"/>
              </a:rPr>
              <a:t>Loneliness paves the way</a:t>
            </a:r>
            <a:r>
              <a:rPr b="1" i="0" lang="en" sz="1050" u="none" cap="none" strike="noStrike">
                <a:solidFill>
                  <a:srgbClr val="8B3A1C"/>
                </a:solidFill>
                <a:latin typeface="Georgia"/>
                <a:ea typeface="Georgia"/>
                <a:cs typeface="Georgia"/>
                <a:sym typeface="Georgia"/>
              </a:rPr>
              <a:t>. </a:t>
            </a:r>
            <a:r>
              <a:rPr b="0" i="0" lang="en" sz="1050" u="none" cap="none" strike="noStrike">
                <a:solidFill>
                  <a:srgbClr val="3D2B1F"/>
                </a:solidFill>
                <a:latin typeface="Calibri"/>
                <a:ea typeface="Calibri"/>
                <a:cs typeface="Calibri"/>
                <a:sym typeface="Calibri"/>
              </a:rPr>
              <a:t>We are not just fighting bad policies. We are fighting the conditions that make authoritarianism possible. Loneliness is not a side effect — it is the strategy.</a:t>
            </a:r>
            <a:endParaRPr b="0" i="0" sz="1050" u="none" cap="none" strike="noStrike">
              <a:solidFill>
                <a:schemeClr val="dk1"/>
              </a:solidFill>
              <a:latin typeface="Calibri"/>
              <a:ea typeface="Calibri"/>
              <a:cs typeface="Calibri"/>
              <a:sym typeface="Calibri"/>
            </a:endParaRPr>
          </a:p>
        </p:txBody>
      </p:sp>
      <p:sp>
        <p:nvSpPr>
          <p:cNvPr id="616" name="Google Shape;616;p56"/>
          <p:cNvSpPr/>
          <p:nvPr/>
        </p:nvSpPr>
        <p:spPr>
          <a:xfrm>
            <a:off x="4572000" y="1554480"/>
            <a:ext cx="4297800" cy="347400"/>
          </a:xfrm>
          <a:prstGeom prst="rect">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7" name="Google Shape;617;p56"/>
          <p:cNvSpPr/>
          <p:nvPr/>
        </p:nvSpPr>
        <p:spPr>
          <a:xfrm>
            <a:off x="4681728" y="1591056"/>
            <a:ext cx="41514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Joy, Love, and Community Are the Cure</a:t>
            </a:r>
            <a:endParaRPr b="0" i="0" sz="1300" u="none" cap="none" strike="noStrike">
              <a:solidFill>
                <a:schemeClr val="dk1"/>
              </a:solidFill>
              <a:latin typeface="Calibri"/>
              <a:ea typeface="Calibri"/>
              <a:cs typeface="Calibri"/>
              <a:sym typeface="Calibri"/>
            </a:endParaRPr>
          </a:p>
        </p:txBody>
      </p:sp>
      <p:sp>
        <p:nvSpPr>
          <p:cNvPr id="618" name="Google Shape;618;p56"/>
          <p:cNvSpPr/>
          <p:nvPr/>
        </p:nvSpPr>
        <p:spPr>
          <a:xfrm>
            <a:off x="4572000" y="1920251"/>
            <a:ext cx="4297800" cy="7422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9" name="Google Shape;619;p56"/>
          <p:cNvSpPr/>
          <p:nvPr/>
        </p:nvSpPr>
        <p:spPr>
          <a:xfrm>
            <a:off x="4681728" y="1965960"/>
            <a:ext cx="4078200" cy="5487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050"/>
              <a:buFont typeface="Georgia"/>
              <a:buNone/>
            </a:pPr>
            <a:r>
              <a:rPr b="1" i="0" lang="en" sz="1050" u="none" cap="none" strike="noStrike">
                <a:solidFill>
                  <a:srgbClr val="4D7A52"/>
                </a:solidFill>
                <a:latin typeface="Georgia"/>
                <a:ea typeface="Georgia"/>
                <a:cs typeface="Georgia"/>
                <a:sym typeface="Georgia"/>
              </a:rPr>
              <a:t>Joy is not a luxury — it is insurrection. </a:t>
            </a:r>
            <a:r>
              <a:rPr b="0" i="0" lang="en" sz="1050" u="none" cap="none" strike="noStrike">
                <a:solidFill>
                  <a:srgbClr val="3D2B1F"/>
                </a:solidFill>
                <a:latin typeface="Calibri"/>
                <a:ea typeface="Calibri"/>
                <a:cs typeface="Calibri"/>
                <a:sym typeface="Calibri"/>
              </a:rPr>
              <a:t>When you face a politics designed to make you fearful and isolated, joy is a direct act of defiance. Singing, eating together, celebrating small victories — these are not distractions. They are the work.</a:t>
            </a:r>
            <a:endParaRPr b="0" i="0" sz="1050" u="none" cap="none" strike="noStrike">
              <a:solidFill>
                <a:schemeClr val="dk1"/>
              </a:solidFill>
              <a:latin typeface="Calibri"/>
              <a:ea typeface="Calibri"/>
              <a:cs typeface="Calibri"/>
              <a:sym typeface="Calibri"/>
            </a:endParaRPr>
          </a:p>
        </p:txBody>
      </p:sp>
      <p:sp>
        <p:nvSpPr>
          <p:cNvPr id="620" name="Google Shape;620;p56"/>
          <p:cNvSpPr/>
          <p:nvPr/>
        </p:nvSpPr>
        <p:spPr>
          <a:xfrm>
            <a:off x="4572000" y="2971800"/>
            <a:ext cx="4297800" cy="7422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1" name="Google Shape;621;p56"/>
          <p:cNvSpPr/>
          <p:nvPr/>
        </p:nvSpPr>
        <p:spPr>
          <a:xfrm>
            <a:off x="4681728" y="3017520"/>
            <a:ext cx="4078200" cy="5487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050"/>
              <a:buFont typeface="Georgia"/>
              <a:buNone/>
            </a:pPr>
            <a:r>
              <a:rPr b="1" i="0" lang="en" sz="1050" u="none" cap="none" strike="noStrike">
                <a:solidFill>
                  <a:srgbClr val="4D7A52"/>
                </a:solidFill>
                <a:latin typeface="Georgia"/>
                <a:ea typeface="Georgia"/>
                <a:cs typeface="Georgia"/>
                <a:sym typeface="Georgia"/>
              </a:rPr>
              <a:t>Amor Mundi — love of the world. </a:t>
            </a:r>
            <a:r>
              <a:rPr b="0" i="0" lang="en" sz="1050" u="none" cap="none" strike="noStrike">
                <a:solidFill>
                  <a:srgbClr val="3D2B1F"/>
                </a:solidFill>
                <a:latin typeface="Calibri"/>
                <a:ea typeface="Calibri"/>
                <a:cs typeface="Calibri"/>
                <a:sym typeface="Calibri"/>
              </a:rPr>
              <a:t>Arendt's antidote: love of what we share. Not heroism. Not perfection. Just showing up, asking how people are doing, tending to each other. Love is organizational infrastructure.</a:t>
            </a:r>
            <a:endParaRPr b="0" i="0" sz="1050" u="none" cap="none" strike="noStrike">
              <a:solidFill>
                <a:schemeClr val="dk1"/>
              </a:solidFill>
              <a:latin typeface="Calibri"/>
              <a:ea typeface="Calibri"/>
              <a:cs typeface="Calibri"/>
              <a:sym typeface="Calibri"/>
            </a:endParaRPr>
          </a:p>
        </p:txBody>
      </p:sp>
      <p:sp>
        <p:nvSpPr>
          <p:cNvPr id="622" name="Google Shape;622;p56"/>
          <p:cNvSpPr/>
          <p:nvPr/>
        </p:nvSpPr>
        <p:spPr>
          <a:xfrm>
            <a:off x="4572000" y="4023360"/>
            <a:ext cx="4297800" cy="6402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3" name="Google Shape;623;p56"/>
          <p:cNvSpPr/>
          <p:nvPr/>
        </p:nvSpPr>
        <p:spPr>
          <a:xfrm>
            <a:off x="4681728" y="4069080"/>
            <a:ext cx="4078200" cy="5487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050"/>
              <a:buFont typeface="Georgia"/>
              <a:buNone/>
            </a:pPr>
            <a:r>
              <a:rPr b="1" i="0" lang="en" sz="1050" u="none" cap="none" strike="noStrike">
                <a:solidFill>
                  <a:srgbClr val="4D7A52"/>
                </a:solidFill>
                <a:latin typeface="Georgia"/>
                <a:ea typeface="Georgia"/>
                <a:cs typeface="Georgia"/>
                <a:sym typeface="Georgia"/>
              </a:rPr>
              <a:t>Community is the thing itself. </a:t>
            </a:r>
            <a:r>
              <a:rPr b="0" i="0" lang="en" sz="1050" u="none" cap="none" strike="noStrike">
                <a:solidFill>
                  <a:srgbClr val="3D2B1F"/>
                </a:solidFill>
                <a:latin typeface="Calibri"/>
                <a:ea typeface="Calibri"/>
                <a:cs typeface="Calibri"/>
                <a:sym typeface="Calibri"/>
              </a:rPr>
              <a:t>We do not build community as a means to an end. Community — knowing your neighbors, being known by them, showing up for each other — is the end. It is what we are protecting.</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A3728"/>
        </a:solidFill>
      </p:bgPr>
    </p:bg>
    <p:spTree>
      <p:nvGrpSpPr>
        <p:cNvPr id="628" name="Shape 628"/>
        <p:cNvGrpSpPr/>
        <p:nvPr/>
      </p:nvGrpSpPr>
      <p:grpSpPr>
        <a:xfrm>
          <a:off x="0" y="0"/>
          <a:ext cx="0" cy="0"/>
          <a:chOff x="0" y="0"/>
          <a:chExt cx="0" cy="0"/>
        </a:xfrm>
      </p:grpSpPr>
      <p:sp>
        <p:nvSpPr>
          <p:cNvPr id="629" name="Google Shape;629;p57"/>
          <p:cNvSpPr/>
          <p:nvPr/>
        </p:nvSpPr>
        <p:spPr>
          <a:xfrm>
            <a:off x="0" y="0"/>
            <a:ext cx="9144000" cy="183000"/>
          </a:xfrm>
          <a:prstGeom prst="rect">
            <a:avLst/>
          </a:prstGeom>
          <a:solidFill>
            <a:srgbClr val="FAF6F0"/>
          </a:solidFill>
          <a:ln cap="flat" cmpd="sng" w="12700">
            <a:solidFill>
              <a:srgbClr val="FAF6F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0" name="Google Shape;630;p57"/>
          <p:cNvSpPr/>
          <p:nvPr/>
        </p:nvSpPr>
        <p:spPr>
          <a:xfrm>
            <a:off x="6766560" y="182880"/>
            <a:ext cx="2377500" cy="4773300"/>
          </a:xfrm>
          <a:prstGeom prst="rect">
            <a:avLst/>
          </a:prstGeom>
          <a:solidFill>
            <a:srgbClr val="B8956A"/>
          </a:solidFill>
          <a:ln cap="flat" cmpd="sng" w="12700">
            <a:solidFill>
              <a:srgbClr val="B8956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1" name="Google Shape;631;p57"/>
          <p:cNvSpPr/>
          <p:nvPr/>
        </p:nvSpPr>
        <p:spPr>
          <a:xfrm>
            <a:off x="6995160" y="502920"/>
            <a:ext cx="1828800" cy="1828800"/>
          </a:xfrm>
          <a:prstGeom prst="ellipse">
            <a:avLst/>
          </a:prstGeom>
          <a:solidFill>
            <a:srgbClr val="F5DFB8">
              <a:alpha val="65100"/>
            </a:srgbClr>
          </a:solidFill>
          <a:ln cap="flat" cmpd="sng" w="12700">
            <a:solidFill>
              <a:srgbClr val="F5DFB8">
                <a:alpha val="65100"/>
              </a:srgbClr>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2" name="Google Shape;632;p57"/>
          <p:cNvSpPr/>
          <p:nvPr/>
        </p:nvSpPr>
        <p:spPr>
          <a:xfrm>
            <a:off x="502920" y="420624"/>
            <a:ext cx="6035100" cy="2011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AF6F0"/>
              </a:buClr>
              <a:buSzPts val="4800"/>
              <a:buFont typeface="Georgia"/>
              <a:buNone/>
            </a:pPr>
            <a:r>
              <a:rPr b="1" i="0" lang="en" sz="4800" u="none" cap="none" strike="noStrike">
                <a:solidFill>
                  <a:srgbClr val="FAF6F0"/>
                </a:solidFill>
                <a:latin typeface="Georgia"/>
                <a:ea typeface="Georgia"/>
                <a:cs typeface="Georgia"/>
                <a:sym typeface="Georgia"/>
              </a:rPr>
              <a:t>See it.</a:t>
            </a:r>
            <a:endParaRPr b="0" i="0" sz="4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AF6F0"/>
              </a:buClr>
              <a:buSzPts val="4800"/>
              <a:buFont typeface="Georgia"/>
              <a:buNone/>
            </a:pPr>
            <a:r>
              <a:rPr b="1" i="0" lang="en" sz="4800" u="none" cap="none" strike="noStrike">
                <a:solidFill>
                  <a:srgbClr val="FAF6F0"/>
                </a:solidFill>
                <a:latin typeface="Georgia"/>
                <a:ea typeface="Georgia"/>
                <a:cs typeface="Georgia"/>
                <a:sym typeface="Georgia"/>
              </a:rPr>
              <a:t>Name it.</a:t>
            </a:r>
            <a:endParaRPr b="0" i="0" sz="4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AF6F0"/>
              </a:buClr>
              <a:buSzPts val="4800"/>
              <a:buFont typeface="Georgia"/>
              <a:buNone/>
            </a:pPr>
            <a:r>
              <a:rPr b="1" i="0" lang="en" sz="4800" u="none" cap="none" strike="noStrike">
                <a:solidFill>
                  <a:srgbClr val="FAF6F0"/>
                </a:solidFill>
                <a:latin typeface="Georgia"/>
                <a:ea typeface="Georgia"/>
                <a:cs typeface="Georgia"/>
                <a:sym typeface="Georgia"/>
              </a:rPr>
              <a:t>Act.</a:t>
            </a:r>
            <a:endParaRPr b="0" i="0" sz="4800" u="none" cap="none" strike="noStrike">
              <a:solidFill>
                <a:schemeClr val="dk1"/>
              </a:solidFill>
              <a:latin typeface="Calibri"/>
              <a:ea typeface="Calibri"/>
              <a:cs typeface="Calibri"/>
              <a:sym typeface="Calibri"/>
            </a:endParaRPr>
          </a:p>
        </p:txBody>
      </p:sp>
      <p:sp>
        <p:nvSpPr>
          <p:cNvPr id="633" name="Google Shape;633;p57"/>
          <p:cNvSpPr/>
          <p:nvPr/>
        </p:nvSpPr>
        <p:spPr>
          <a:xfrm>
            <a:off x="502925" y="3092825"/>
            <a:ext cx="6197700" cy="3840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AF6F0"/>
              </a:buClr>
              <a:buSzPts val="1600"/>
              <a:buFont typeface="Georgia"/>
              <a:buNone/>
            </a:pPr>
            <a:r>
              <a:rPr b="1" i="0" lang="en" sz="1600" u="none" cap="none" strike="noStrike">
                <a:solidFill>
                  <a:srgbClr val="FAF6F0"/>
                </a:solidFill>
                <a:latin typeface="Georgia"/>
                <a:ea typeface="Georgia"/>
                <a:cs typeface="Georgia"/>
                <a:sym typeface="Georgia"/>
              </a:rPr>
              <a:t>Start with one conversation.</a:t>
            </a:r>
            <a:endParaRPr b="0" i="0" sz="1600" u="none" cap="none" strike="noStrike">
              <a:solidFill>
                <a:schemeClr val="dk1"/>
              </a:solidFill>
              <a:latin typeface="Calibri"/>
              <a:ea typeface="Calibri"/>
              <a:cs typeface="Calibri"/>
              <a:sym typeface="Calibri"/>
            </a:endParaRPr>
          </a:p>
        </p:txBody>
      </p:sp>
      <p:sp>
        <p:nvSpPr>
          <p:cNvPr id="634" name="Google Shape;634;p57"/>
          <p:cNvSpPr/>
          <p:nvPr/>
        </p:nvSpPr>
        <p:spPr>
          <a:xfrm>
            <a:off x="502920" y="3785616"/>
            <a:ext cx="5943600" cy="6585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5EAD8"/>
              </a:buClr>
              <a:buSzPts val="1250"/>
              <a:buFont typeface="Calibri"/>
              <a:buNone/>
            </a:pPr>
            <a:r>
              <a:t/>
            </a:r>
            <a:endParaRPr b="0" i="0" sz="1250" u="none" cap="none" strike="noStrike">
              <a:solidFill>
                <a:srgbClr val="F5EAD8"/>
              </a:solidFill>
              <a:latin typeface="Calibri"/>
              <a:ea typeface="Calibri"/>
              <a:cs typeface="Calibri"/>
              <a:sym typeface="Calibri"/>
            </a:endParaRPr>
          </a:p>
          <a:p>
            <a:pPr indent="0" lvl="0" marL="0" marR="0" rtl="0" algn="l">
              <a:lnSpc>
                <a:spcPct val="100000"/>
              </a:lnSpc>
              <a:spcBef>
                <a:spcPts val="0"/>
              </a:spcBef>
              <a:spcAft>
                <a:spcPts val="0"/>
              </a:spcAft>
              <a:buClr>
                <a:srgbClr val="F5EAD8"/>
              </a:buClr>
              <a:buSzPts val="1250"/>
              <a:buFont typeface="Calibri"/>
              <a:buNone/>
            </a:pPr>
            <a:r>
              <a:rPr b="0" i="0" lang="en" sz="1250" u="none" cap="none" strike="noStrike">
                <a:solidFill>
                  <a:srgbClr val="F5EAD8"/>
                </a:solidFill>
                <a:latin typeface="Calibri"/>
                <a:ea typeface="Calibri"/>
                <a:cs typeface="Calibri"/>
                <a:sym typeface="Calibri"/>
              </a:rPr>
              <a:t>This deck was built for your community. Share it. Use it. Show Up to Defend the Constitution movement begins at kitchen tables, in parking lots, and on front porches — one honest conversation at a time. </a:t>
            </a:r>
            <a:endParaRPr b="0" i="0" sz="1250" u="none" cap="none" strike="noStrike">
              <a:solidFill>
                <a:srgbClr val="F5EAD8"/>
              </a:solidFill>
              <a:latin typeface="Calibri"/>
              <a:ea typeface="Calibri"/>
              <a:cs typeface="Calibri"/>
              <a:sym typeface="Calibri"/>
            </a:endParaRPr>
          </a:p>
          <a:p>
            <a:pPr indent="0" lvl="0" marL="0" marR="0" rtl="0" algn="l">
              <a:lnSpc>
                <a:spcPct val="100000"/>
              </a:lnSpc>
              <a:spcBef>
                <a:spcPts val="0"/>
              </a:spcBef>
              <a:spcAft>
                <a:spcPts val="0"/>
              </a:spcAft>
              <a:buClr>
                <a:srgbClr val="F5EAD8"/>
              </a:buClr>
              <a:buSzPts val="1250"/>
              <a:buFont typeface="Calibri"/>
              <a:buNone/>
            </a:pPr>
            <a:r>
              <a:t/>
            </a:r>
            <a:endParaRPr b="0" i="0" sz="1250" u="none" cap="none" strike="noStrike">
              <a:solidFill>
                <a:srgbClr val="F5EAD8"/>
              </a:solidFill>
              <a:latin typeface="Calibri"/>
              <a:ea typeface="Calibri"/>
              <a:cs typeface="Calibri"/>
              <a:sym typeface="Calibri"/>
            </a:endParaRPr>
          </a:p>
          <a:p>
            <a:pPr indent="0" lvl="0" marL="0" marR="0" rtl="0" algn="l">
              <a:lnSpc>
                <a:spcPct val="100000"/>
              </a:lnSpc>
              <a:spcBef>
                <a:spcPts val="0"/>
              </a:spcBef>
              <a:spcAft>
                <a:spcPts val="0"/>
              </a:spcAft>
              <a:buClr>
                <a:srgbClr val="F5EAD8"/>
              </a:buClr>
              <a:buSzPts val="1250"/>
              <a:buFont typeface="Calibri"/>
              <a:buNone/>
            </a:pPr>
            <a:r>
              <a:rPr b="0" i="0" lang="en" sz="1250" u="none" cap="none" strike="noStrike">
                <a:solidFill>
                  <a:srgbClr val="F5EAD8"/>
                </a:solidFill>
                <a:latin typeface="Calibri"/>
                <a:ea typeface="Calibri"/>
                <a:cs typeface="Calibri"/>
                <a:sym typeface="Calibri"/>
              </a:rPr>
              <a:t>We are the ones we’ve been waiting for. No one is coming to save us. </a:t>
            </a:r>
            <a:endParaRPr b="0" i="0" sz="1250" u="none" cap="none" strike="noStrike">
              <a:solidFill>
                <a:srgbClr val="F5EAD8"/>
              </a:solidFill>
              <a:latin typeface="Calibri"/>
              <a:ea typeface="Calibri"/>
              <a:cs typeface="Calibri"/>
              <a:sym typeface="Calibri"/>
            </a:endParaRPr>
          </a:p>
          <a:p>
            <a:pPr indent="0" lvl="0" marL="0" marR="0" rtl="0" algn="l">
              <a:lnSpc>
                <a:spcPct val="100000"/>
              </a:lnSpc>
              <a:spcBef>
                <a:spcPts val="0"/>
              </a:spcBef>
              <a:spcAft>
                <a:spcPts val="0"/>
              </a:spcAft>
              <a:buClr>
                <a:srgbClr val="F5EAD8"/>
              </a:buClr>
              <a:buSzPts val="1250"/>
              <a:buFont typeface="Calibri"/>
              <a:buNone/>
            </a:pPr>
            <a:r>
              <a:t/>
            </a:r>
            <a:endParaRPr b="0" i="0" sz="1250" u="none" cap="none" strike="noStrike">
              <a:solidFill>
                <a:srgbClr val="F5EAD8"/>
              </a:solidFill>
              <a:latin typeface="Calibri"/>
              <a:ea typeface="Calibri"/>
              <a:cs typeface="Calibri"/>
              <a:sym typeface="Calibri"/>
            </a:endParaRPr>
          </a:p>
          <a:p>
            <a:pPr indent="0" lvl="0" marL="0" marR="0" rtl="0" algn="l">
              <a:lnSpc>
                <a:spcPct val="100000"/>
              </a:lnSpc>
              <a:spcBef>
                <a:spcPts val="0"/>
              </a:spcBef>
              <a:spcAft>
                <a:spcPts val="0"/>
              </a:spcAft>
              <a:buClr>
                <a:srgbClr val="F5EAD8"/>
              </a:buClr>
              <a:buSzPts val="1250"/>
              <a:buFont typeface="Calibri"/>
              <a:buNone/>
            </a:pPr>
            <a:r>
              <a:t/>
            </a:r>
            <a:endParaRPr b="0" i="0" sz="1250" u="none" cap="none" strike="noStrike">
              <a:solidFill>
                <a:srgbClr val="F5EAD8"/>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141" name="Shape 141"/>
        <p:cNvGrpSpPr/>
        <p:nvPr/>
      </p:nvGrpSpPr>
      <p:grpSpPr>
        <a:xfrm>
          <a:off x="0" y="0"/>
          <a:ext cx="0" cy="0"/>
          <a:chOff x="0" y="0"/>
          <a:chExt cx="0" cy="0"/>
        </a:xfrm>
      </p:grpSpPr>
      <p:sp>
        <p:nvSpPr>
          <p:cNvPr id="142" name="Google Shape;142;p38"/>
          <p:cNvSpPr/>
          <p:nvPr/>
        </p:nvSpPr>
        <p:spPr>
          <a:xfrm>
            <a:off x="411480" y="256032"/>
            <a:ext cx="8321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3000"/>
              <a:buFont typeface="Georgia"/>
              <a:buNone/>
            </a:pPr>
            <a:r>
              <a:rPr b="1" i="0" lang="en" sz="3000" u="none" cap="none" strike="noStrike">
                <a:solidFill>
                  <a:srgbClr val="3D2B1F"/>
                </a:solidFill>
                <a:latin typeface="Georgia"/>
                <a:ea typeface="Georgia"/>
                <a:cs typeface="Georgia"/>
                <a:sym typeface="Georgia"/>
              </a:rPr>
              <a:t>Why This Moment</a:t>
            </a:r>
            <a:endParaRPr b="0" i="0" sz="3000" u="none" cap="none" strike="noStrike">
              <a:solidFill>
                <a:schemeClr val="dk1"/>
              </a:solidFill>
              <a:latin typeface="Calibri"/>
              <a:ea typeface="Calibri"/>
              <a:cs typeface="Calibri"/>
              <a:sym typeface="Calibri"/>
            </a:endParaRPr>
          </a:p>
        </p:txBody>
      </p:sp>
      <p:sp>
        <p:nvSpPr>
          <p:cNvPr id="143" name="Google Shape;143;p38"/>
          <p:cNvSpPr/>
          <p:nvPr/>
        </p:nvSpPr>
        <p:spPr>
          <a:xfrm>
            <a:off x="411480" y="804672"/>
            <a:ext cx="8321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1350"/>
              <a:buFont typeface="Calibri"/>
              <a:buNone/>
            </a:pPr>
            <a:r>
              <a:rPr b="0" i="1" lang="en" sz="1350" u="none" cap="none" strike="noStrike">
                <a:solidFill>
                  <a:srgbClr val="6B4C36"/>
                </a:solidFill>
                <a:latin typeface="Calibri"/>
                <a:ea typeface="Calibri"/>
                <a:cs typeface="Calibri"/>
                <a:sym typeface="Calibri"/>
              </a:rPr>
              <a:t>Something has shifted. Many of us feel it — but it's hard to name.</a:t>
            </a:r>
            <a:endParaRPr b="0" i="0" sz="1350" u="none" cap="none" strike="noStrike">
              <a:solidFill>
                <a:schemeClr val="dk1"/>
              </a:solidFill>
              <a:latin typeface="Calibri"/>
              <a:ea typeface="Calibri"/>
              <a:cs typeface="Calibri"/>
              <a:sym typeface="Calibri"/>
            </a:endParaRPr>
          </a:p>
        </p:txBody>
      </p:sp>
      <p:sp>
        <p:nvSpPr>
          <p:cNvPr id="144" name="Google Shape;144;p38"/>
          <p:cNvSpPr/>
          <p:nvPr/>
        </p:nvSpPr>
        <p:spPr>
          <a:xfrm>
            <a:off x="411480" y="1261872"/>
            <a:ext cx="3931800" cy="347400"/>
          </a:xfrm>
          <a:prstGeom prst="rect">
            <a:avLst/>
          </a:prstGeom>
          <a:solidFill>
            <a:srgbClr val="8B3A1C"/>
          </a:solidFill>
          <a:ln cap="flat" cmpd="sng" w="12700">
            <a:solidFill>
              <a:srgbClr val="8B3A1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 name="Google Shape;145;p38"/>
          <p:cNvSpPr/>
          <p:nvPr/>
        </p:nvSpPr>
        <p:spPr>
          <a:xfrm>
            <a:off x="521208" y="1298448"/>
            <a:ext cx="37857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What Has Changed</a:t>
            </a:r>
            <a:endParaRPr b="0" i="0" sz="1300" u="none" cap="none" strike="noStrike">
              <a:solidFill>
                <a:schemeClr val="dk1"/>
              </a:solidFill>
              <a:latin typeface="Calibri"/>
              <a:ea typeface="Calibri"/>
              <a:cs typeface="Calibri"/>
              <a:sym typeface="Calibri"/>
            </a:endParaRPr>
          </a:p>
        </p:txBody>
      </p:sp>
      <p:sp>
        <p:nvSpPr>
          <p:cNvPr id="146" name="Google Shape;146;p38"/>
          <p:cNvSpPr/>
          <p:nvPr/>
        </p:nvSpPr>
        <p:spPr>
          <a:xfrm>
            <a:off x="502920" y="1664208"/>
            <a:ext cx="3749100" cy="19203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3D2B1F"/>
              </a:buClr>
              <a:buSzPts val="1250"/>
              <a:buFont typeface="Calibri"/>
              <a:buChar char="•"/>
            </a:pPr>
            <a:r>
              <a:rPr b="0" i="0" lang="en" sz="1250" u="none" cap="none" strike="noStrike">
                <a:solidFill>
                  <a:srgbClr val="3D2B1F"/>
                </a:solidFill>
                <a:latin typeface="Calibri"/>
                <a:ea typeface="Calibri"/>
                <a:cs typeface="Calibri"/>
                <a:sym typeface="Calibri"/>
              </a:rPr>
              <a:t>Federal agents acting with no accountability or oversight</a:t>
            </a:r>
            <a:endParaRPr b="0" i="0" sz="125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50"/>
              <a:buFont typeface="Calibri"/>
              <a:buChar char="•"/>
            </a:pPr>
            <a:r>
              <a:rPr b="0" i="0" lang="en" sz="1250" u="none" cap="none" strike="noStrike">
                <a:solidFill>
                  <a:srgbClr val="3D2B1F"/>
                </a:solidFill>
                <a:latin typeface="Calibri"/>
                <a:ea typeface="Calibri"/>
                <a:cs typeface="Calibri"/>
                <a:sym typeface="Calibri"/>
              </a:rPr>
              <a:t>Democratic institutions weakened steadily since Jan. 6, 2021</a:t>
            </a:r>
            <a:endParaRPr b="0" i="0" sz="125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50"/>
              <a:buFont typeface="Calibri"/>
              <a:buChar char="•"/>
            </a:pPr>
            <a:r>
              <a:rPr b="0" i="0" lang="en" sz="1250" u="none" cap="none" strike="noStrike">
                <a:solidFill>
                  <a:srgbClr val="3D2B1F"/>
                </a:solidFill>
                <a:latin typeface="Calibri"/>
                <a:ea typeface="Calibri"/>
                <a:cs typeface="Calibri"/>
                <a:sym typeface="Calibri"/>
              </a:rPr>
              <a:t>The administration openly ignores law and Constitution</a:t>
            </a:r>
            <a:endParaRPr b="0" i="0" sz="125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50"/>
              <a:buFont typeface="Calibri"/>
              <a:buChar char="•"/>
            </a:pPr>
            <a:r>
              <a:rPr b="0" i="0" lang="en" sz="1250" u="none" cap="none" strike="noStrike">
                <a:solidFill>
                  <a:srgbClr val="3D2B1F"/>
                </a:solidFill>
                <a:latin typeface="Calibri"/>
                <a:ea typeface="Calibri"/>
                <a:cs typeface="Calibri"/>
                <a:sym typeface="Calibri"/>
              </a:rPr>
              <a:t>Telling the truth itself is treated as an act of disobedience</a:t>
            </a:r>
            <a:endParaRPr b="0" i="0" sz="1250" u="none" cap="none" strike="noStrike">
              <a:solidFill>
                <a:srgbClr val="3D2B1F"/>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50"/>
              <a:buFont typeface="Calibri"/>
              <a:buChar char="•"/>
            </a:pPr>
            <a:r>
              <a:rPr b="0" i="0" lang="en" sz="1250" u="none" cap="none" strike="noStrike">
                <a:solidFill>
                  <a:srgbClr val="3D2B1F"/>
                </a:solidFill>
                <a:latin typeface="Calibri"/>
                <a:ea typeface="Calibri"/>
                <a:cs typeface="Calibri"/>
                <a:sym typeface="Calibri"/>
              </a:rPr>
              <a:t>The degree of lawlessness, dishonesty, corruption, and cruelty is unprecedented at this scope and scale in modern US history</a:t>
            </a:r>
            <a:endParaRPr b="0" i="0" sz="1250" u="none" cap="none" strike="noStrike">
              <a:solidFill>
                <a:srgbClr val="3D2B1F"/>
              </a:solidFill>
              <a:latin typeface="Calibri"/>
              <a:ea typeface="Calibri"/>
              <a:cs typeface="Calibri"/>
              <a:sym typeface="Calibri"/>
            </a:endParaRPr>
          </a:p>
        </p:txBody>
      </p:sp>
      <p:sp>
        <p:nvSpPr>
          <p:cNvPr id="147" name="Google Shape;147;p38"/>
          <p:cNvSpPr/>
          <p:nvPr/>
        </p:nvSpPr>
        <p:spPr>
          <a:xfrm>
            <a:off x="4709160" y="1261872"/>
            <a:ext cx="4023300" cy="347400"/>
          </a:xfrm>
          <a:prstGeom prst="rect">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 name="Google Shape;148;p38"/>
          <p:cNvSpPr/>
          <p:nvPr/>
        </p:nvSpPr>
        <p:spPr>
          <a:xfrm>
            <a:off x="4818888" y="1298448"/>
            <a:ext cx="38772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Why We Can't Wait</a:t>
            </a:r>
            <a:endParaRPr b="0" i="0" sz="1300" u="none" cap="none" strike="noStrike">
              <a:solidFill>
                <a:schemeClr val="dk1"/>
              </a:solidFill>
              <a:latin typeface="Calibri"/>
              <a:ea typeface="Calibri"/>
              <a:cs typeface="Calibri"/>
              <a:sym typeface="Calibri"/>
            </a:endParaRPr>
          </a:p>
        </p:txBody>
      </p:sp>
      <p:sp>
        <p:nvSpPr>
          <p:cNvPr id="149" name="Google Shape;149;p38"/>
          <p:cNvSpPr/>
          <p:nvPr/>
        </p:nvSpPr>
        <p:spPr>
          <a:xfrm>
            <a:off x="4800600" y="1664208"/>
            <a:ext cx="3840600" cy="19203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3D2B1F"/>
              </a:buClr>
              <a:buSzPts val="1250"/>
              <a:buFont typeface="Calibri"/>
              <a:buChar char="•"/>
            </a:pPr>
            <a:r>
              <a:rPr b="0" i="0" lang="en" sz="1250" u="none" cap="none" strike="noStrike">
                <a:solidFill>
                  <a:srgbClr val="3D2B1F"/>
                </a:solidFill>
                <a:latin typeface="Calibri"/>
                <a:ea typeface="Calibri"/>
                <a:cs typeface="Calibri"/>
                <a:sym typeface="Calibri"/>
              </a:rPr>
              <a:t>Without a constructive path, people turn to dangerous responses or fall into crippling despair.</a:t>
            </a:r>
            <a:endParaRPr b="0" i="0" sz="125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50"/>
              <a:buFont typeface="Calibri"/>
              <a:buChar char="•"/>
            </a:pPr>
            <a:r>
              <a:rPr b="0" i="0" lang="en" sz="1250" u="none" cap="none" strike="noStrike">
                <a:solidFill>
                  <a:srgbClr val="3D2B1F"/>
                </a:solidFill>
                <a:latin typeface="Calibri"/>
                <a:ea typeface="Calibri"/>
                <a:cs typeface="Calibri"/>
                <a:sym typeface="Calibri"/>
              </a:rPr>
              <a:t>We should not assume the midterm elections will be free and fair.</a:t>
            </a:r>
            <a:endParaRPr b="0" i="0" sz="125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50"/>
              <a:buFont typeface="Calibri"/>
              <a:buChar char="•"/>
            </a:pPr>
            <a:r>
              <a:rPr b="0" i="0" lang="en" sz="1250" u="none" cap="none" strike="noStrike">
                <a:solidFill>
                  <a:srgbClr val="3D2B1F"/>
                </a:solidFill>
                <a:latin typeface="Calibri"/>
                <a:ea typeface="Calibri"/>
                <a:cs typeface="Calibri"/>
                <a:sym typeface="Calibri"/>
              </a:rPr>
              <a:t>There is no downside to developing a plan, creating community, and training ourselves to be ready. We need to signal that we are not going to roll over.</a:t>
            </a:r>
            <a:endParaRPr b="0" i="0" sz="1250" u="none" cap="none" strike="noStrike">
              <a:solidFill>
                <a:schemeClr val="dk1"/>
              </a:solidFill>
              <a:latin typeface="Calibri"/>
              <a:ea typeface="Calibri"/>
              <a:cs typeface="Calibri"/>
              <a:sym typeface="Calibri"/>
            </a:endParaRPr>
          </a:p>
        </p:txBody>
      </p:sp>
      <p:sp>
        <p:nvSpPr>
          <p:cNvPr id="150" name="Google Shape;150;p38"/>
          <p:cNvSpPr/>
          <p:nvPr/>
        </p:nvSpPr>
        <p:spPr>
          <a:xfrm>
            <a:off x="375005" y="4096520"/>
            <a:ext cx="8321100" cy="5121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1" name="Google Shape;151;p38"/>
          <p:cNvSpPr/>
          <p:nvPr/>
        </p:nvSpPr>
        <p:spPr>
          <a:xfrm>
            <a:off x="557853" y="4114833"/>
            <a:ext cx="7955400" cy="4755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5C9A8"/>
              </a:buClr>
              <a:buSzPts val="1200"/>
              <a:buFont typeface="Calibri"/>
              <a:buNone/>
            </a:pPr>
            <a:r>
              <a:rPr b="0" i="1" lang="en" sz="1200" u="none" cap="none" strike="noStrike">
                <a:solidFill>
                  <a:srgbClr val="3D2B1F"/>
                </a:solidFill>
                <a:latin typeface="Calibri"/>
                <a:ea typeface="Calibri"/>
                <a:cs typeface="Calibri"/>
                <a:sym typeface="Calibri"/>
              </a:rPr>
              <a:t>“In the 1890s and again in the 1930s, Americans had to fight to preserve democracy against those who would destroy it for their own greed and power. Each time, thanks to ordinary Americans, democracy won. Now it is our turn." — Heather Cox Richardson</a:t>
            </a:r>
            <a:endParaRPr b="0" i="0" sz="1200" u="none" cap="none" strike="noStrike">
              <a:solidFill>
                <a:srgbClr val="3D2B1F"/>
              </a:solidFill>
              <a:latin typeface="Calibri"/>
              <a:ea typeface="Calibri"/>
              <a:cs typeface="Calibri"/>
              <a:sym typeface="Calibri"/>
            </a:endParaRPr>
          </a:p>
          <a:p>
            <a:pPr indent="0" lvl="0" marL="0" marR="0" rtl="0" algn="l">
              <a:lnSpc>
                <a:spcPct val="100000"/>
              </a:lnSpc>
              <a:spcBef>
                <a:spcPts val="0"/>
              </a:spcBef>
              <a:spcAft>
                <a:spcPts val="0"/>
              </a:spcAft>
              <a:buClr>
                <a:srgbClr val="6B4C36"/>
              </a:buClr>
              <a:buSzPts val="1100"/>
              <a:buFont typeface="Calibri"/>
              <a:buNone/>
            </a:pPr>
            <a:r>
              <a:t/>
            </a:r>
            <a:endParaRPr b="0" i="1" sz="1100" u="none" cap="none" strike="noStrike">
              <a:solidFill>
                <a:srgbClr val="6B4C36"/>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156" name="Shape 156"/>
        <p:cNvGrpSpPr/>
        <p:nvPr/>
      </p:nvGrpSpPr>
      <p:grpSpPr>
        <a:xfrm>
          <a:off x="0" y="0"/>
          <a:ext cx="0" cy="0"/>
          <a:chOff x="0" y="0"/>
          <a:chExt cx="0" cy="0"/>
        </a:xfrm>
      </p:grpSpPr>
      <p:sp>
        <p:nvSpPr>
          <p:cNvPr id="157" name="Google Shape;157;p39"/>
          <p:cNvSpPr/>
          <p:nvPr/>
        </p:nvSpPr>
        <p:spPr>
          <a:xfrm>
            <a:off x="274320" y="73152"/>
            <a:ext cx="8595300" cy="4755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3D2B1F"/>
              </a:buClr>
              <a:buSzPts val="3000"/>
              <a:buFont typeface="Georgia"/>
              <a:buNone/>
            </a:pPr>
            <a:r>
              <a:rPr b="1" i="0" lang="en" sz="3000" u="none" cap="none" strike="noStrike">
                <a:solidFill>
                  <a:srgbClr val="3D2B1F"/>
                </a:solidFill>
                <a:latin typeface="Georgia"/>
                <a:ea typeface="Georgia"/>
                <a:cs typeface="Georgia"/>
                <a:sym typeface="Georgia"/>
              </a:rPr>
              <a:t>We Can Do This</a:t>
            </a:r>
            <a:endParaRPr b="0" i="0" sz="3000" u="none" cap="none" strike="noStrike">
              <a:solidFill>
                <a:schemeClr val="dk1"/>
              </a:solidFill>
              <a:latin typeface="Calibri"/>
              <a:ea typeface="Calibri"/>
              <a:cs typeface="Calibri"/>
              <a:sym typeface="Calibri"/>
            </a:endParaRPr>
          </a:p>
        </p:txBody>
      </p:sp>
      <p:sp>
        <p:nvSpPr>
          <p:cNvPr id="158" name="Google Shape;158;p39"/>
          <p:cNvSpPr/>
          <p:nvPr/>
        </p:nvSpPr>
        <p:spPr>
          <a:xfrm>
            <a:off x="274320" y="658368"/>
            <a:ext cx="8595300" cy="4023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C4622D"/>
              </a:buClr>
              <a:buSzPts val="1700"/>
              <a:buFont typeface="Georgia"/>
              <a:buNone/>
            </a:pPr>
            <a:r>
              <a:rPr b="1" i="1" lang="en" sz="1200" u="none" cap="none" strike="noStrike">
                <a:solidFill>
                  <a:srgbClr val="C4622D"/>
                </a:solidFill>
                <a:latin typeface="Georgia"/>
                <a:ea typeface="Georgia"/>
                <a:cs typeface="Georgia"/>
                <a:sym typeface="Georgia"/>
              </a:rPr>
              <a:t>The odds are better than you think.</a:t>
            </a:r>
            <a:endParaRPr b="0" i="0" sz="1200" u="none" cap="none" strike="noStrike">
              <a:solidFill>
                <a:schemeClr val="dk1"/>
              </a:solidFill>
              <a:latin typeface="Calibri"/>
              <a:ea typeface="Calibri"/>
              <a:cs typeface="Calibri"/>
              <a:sym typeface="Calibri"/>
            </a:endParaRPr>
          </a:p>
        </p:txBody>
      </p:sp>
      <p:sp>
        <p:nvSpPr>
          <p:cNvPr id="159" name="Google Shape;159;p39"/>
          <p:cNvSpPr/>
          <p:nvPr/>
        </p:nvSpPr>
        <p:spPr>
          <a:xfrm>
            <a:off x="274320" y="1115568"/>
            <a:ext cx="8595300" cy="6036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0" name="Google Shape;160;p39"/>
          <p:cNvSpPr/>
          <p:nvPr/>
        </p:nvSpPr>
        <p:spPr>
          <a:xfrm>
            <a:off x="420624" y="1188720"/>
            <a:ext cx="8321100" cy="4755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8B3A1C"/>
              </a:buClr>
              <a:buSzPts val="1200"/>
              <a:buFont typeface="Georgia"/>
              <a:buNone/>
            </a:pPr>
            <a:r>
              <a:rPr b="1" i="0" lang="en" sz="1200" u="none" cap="none" strike="noStrike">
                <a:solidFill>
                  <a:srgbClr val="8B3A1C"/>
                </a:solidFill>
                <a:latin typeface="Georgia"/>
                <a:ea typeface="Georgia"/>
                <a:cs typeface="Georgia"/>
                <a:sym typeface="Georgia"/>
              </a:rPr>
              <a:t>He has a cult, not a coalition.  </a:t>
            </a:r>
            <a:r>
              <a:rPr b="0" i="0" lang="en" sz="1100" u="none" cap="none" strike="noStrike">
                <a:solidFill>
                  <a:srgbClr val="3D2B1F"/>
                </a:solidFill>
                <a:latin typeface="Calibri"/>
                <a:ea typeface="Calibri"/>
                <a:cs typeface="Calibri"/>
                <a:sym typeface="Calibri"/>
              </a:rPr>
              <a:t>MAGA is not a majority. Neo-fascist views repel most Americans, including moderate conservatives. Extremism shrinks coalitions over time. A cult can be loud. It can still lose.</a:t>
            </a:r>
            <a:endParaRPr b="0" i="0" sz="1200" u="none" cap="none" strike="noStrike">
              <a:solidFill>
                <a:schemeClr val="dk1"/>
              </a:solidFill>
              <a:latin typeface="Calibri"/>
              <a:ea typeface="Calibri"/>
              <a:cs typeface="Calibri"/>
              <a:sym typeface="Calibri"/>
            </a:endParaRPr>
          </a:p>
        </p:txBody>
      </p:sp>
      <p:sp>
        <p:nvSpPr>
          <p:cNvPr id="161" name="Google Shape;161;p39"/>
          <p:cNvSpPr/>
          <p:nvPr/>
        </p:nvSpPr>
        <p:spPr>
          <a:xfrm>
            <a:off x="274320" y="1792224"/>
            <a:ext cx="8595300" cy="6036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2" name="Google Shape;162;p39"/>
          <p:cNvSpPr/>
          <p:nvPr/>
        </p:nvSpPr>
        <p:spPr>
          <a:xfrm>
            <a:off x="420624" y="1865376"/>
            <a:ext cx="8321100" cy="4755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D7A52"/>
              </a:buClr>
              <a:buSzPts val="1200"/>
              <a:buFont typeface="Georgia"/>
              <a:buNone/>
            </a:pPr>
            <a:r>
              <a:rPr b="1" i="0" lang="en" sz="1200" u="none" cap="none" strike="noStrike">
                <a:solidFill>
                  <a:srgbClr val="4D7A52"/>
                </a:solidFill>
                <a:latin typeface="Georgia"/>
                <a:ea typeface="Georgia"/>
                <a:cs typeface="Georgia"/>
                <a:sym typeface="Georgia"/>
              </a:rPr>
              <a:t>Do not obey in advance.  </a:t>
            </a:r>
            <a:r>
              <a:rPr b="0" i="0" lang="en" sz="1100" u="none" cap="none" strike="noStrike">
                <a:solidFill>
                  <a:srgbClr val="3D2B1F"/>
                </a:solidFill>
                <a:latin typeface="Calibri"/>
                <a:ea typeface="Calibri"/>
                <a:cs typeface="Calibri"/>
                <a:sym typeface="Calibri"/>
              </a:rPr>
              <a:t>Most of power to an authoritarian is freely given. When people stop volunteering their compliance — when they organize noncooperation — the power drains. We are participants, not spectators.</a:t>
            </a:r>
            <a:endParaRPr b="0" i="0" sz="1200" u="none" cap="none" strike="noStrike">
              <a:solidFill>
                <a:schemeClr val="dk1"/>
              </a:solidFill>
              <a:latin typeface="Calibri"/>
              <a:ea typeface="Calibri"/>
              <a:cs typeface="Calibri"/>
              <a:sym typeface="Calibri"/>
            </a:endParaRPr>
          </a:p>
        </p:txBody>
      </p:sp>
      <p:sp>
        <p:nvSpPr>
          <p:cNvPr id="163" name="Google Shape;163;p39"/>
          <p:cNvSpPr/>
          <p:nvPr/>
        </p:nvSpPr>
        <p:spPr>
          <a:xfrm>
            <a:off x="274320" y="2468880"/>
            <a:ext cx="8595300" cy="6036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4" name="Google Shape;164;p39"/>
          <p:cNvSpPr/>
          <p:nvPr/>
        </p:nvSpPr>
        <p:spPr>
          <a:xfrm>
            <a:off x="420624" y="2542032"/>
            <a:ext cx="8321100" cy="4755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4622D"/>
              </a:buClr>
              <a:buSzPts val="1200"/>
              <a:buFont typeface="Georgia"/>
              <a:buNone/>
            </a:pPr>
            <a:r>
              <a:rPr b="1" i="0" lang="en" sz="1200" u="none" cap="none" strike="noStrike">
                <a:solidFill>
                  <a:srgbClr val="C4622D"/>
                </a:solidFill>
                <a:latin typeface="Georgia"/>
                <a:ea typeface="Georgia"/>
                <a:cs typeface="Georgia"/>
                <a:sym typeface="Georgia"/>
              </a:rPr>
              <a:t>History is full of surprises.  </a:t>
            </a:r>
            <a:r>
              <a:rPr b="0" i="0" lang="en" sz="1100" u="none" cap="none" strike="noStrike">
                <a:solidFill>
                  <a:srgbClr val="3D2B1F"/>
                </a:solidFill>
                <a:latin typeface="Calibri"/>
                <a:ea typeface="Calibri"/>
                <a:cs typeface="Calibri"/>
                <a:sym typeface="Calibri"/>
              </a:rPr>
              <a:t>The Berlin Wall. South African apartheid. The Baltic states. None seemed possible until citizens decided otherwise. Anyone who claims to know the future is guessing. The future is open.</a:t>
            </a:r>
            <a:endParaRPr b="0" i="0" sz="1200" u="none" cap="none" strike="noStrike">
              <a:solidFill>
                <a:schemeClr val="dk1"/>
              </a:solidFill>
              <a:latin typeface="Calibri"/>
              <a:ea typeface="Calibri"/>
              <a:cs typeface="Calibri"/>
              <a:sym typeface="Calibri"/>
            </a:endParaRPr>
          </a:p>
        </p:txBody>
      </p:sp>
      <p:sp>
        <p:nvSpPr>
          <p:cNvPr id="165" name="Google Shape;165;p39"/>
          <p:cNvSpPr/>
          <p:nvPr/>
        </p:nvSpPr>
        <p:spPr>
          <a:xfrm>
            <a:off x="274320" y="3145536"/>
            <a:ext cx="8595300" cy="6036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6" name="Google Shape;166;p39"/>
          <p:cNvSpPr/>
          <p:nvPr/>
        </p:nvSpPr>
        <p:spPr>
          <a:xfrm>
            <a:off x="420624" y="3218688"/>
            <a:ext cx="8321100" cy="4755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1200"/>
              <a:buFont typeface="Georgia"/>
              <a:buNone/>
            </a:pPr>
            <a:r>
              <a:rPr b="1" i="0" lang="en" sz="1200" u="none" cap="none" strike="noStrike">
                <a:solidFill>
                  <a:srgbClr val="6B4C36"/>
                </a:solidFill>
                <a:latin typeface="Georgia"/>
                <a:ea typeface="Georgia"/>
                <a:cs typeface="Georgia"/>
                <a:sym typeface="Georgia"/>
              </a:rPr>
              <a:t>Hope is not optimism — it is possibility.  </a:t>
            </a:r>
            <a:r>
              <a:rPr b="0" i="0" lang="en" sz="1100" u="none" cap="none" strike="noStrike">
                <a:solidFill>
                  <a:srgbClr val="3D2B1F"/>
                </a:solidFill>
                <a:latin typeface="Calibri"/>
                <a:ea typeface="Calibri"/>
                <a:cs typeface="Calibri"/>
                <a:sym typeface="Calibri"/>
              </a:rPr>
              <a:t>Optimists and pessimists both excuse themselves from acting. Hope lives in uncertainty — and uncertainty is exactly where our power lives. You don’t need certainty to act.</a:t>
            </a:r>
            <a:endParaRPr b="0" i="0" sz="1200" u="none" cap="none" strike="noStrike">
              <a:solidFill>
                <a:schemeClr val="dk1"/>
              </a:solidFill>
              <a:latin typeface="Calibri"/>
              <a:ea typeface="Calibri"/>
              <a:cs typeface="Calibri"/>
              <a:sym typeface="Calibri"/>
            </a:endParaRPr>
          </a:p>
        </p:txBody>
      </p:sp>
      <p:sp>
        <p:nvSpPr>
          <p:cNvPr id="167" name="Google Shape;167;p39"/>
          <p:cNvSpPr/>
          <p:nvPr/>
        </p:nvSpPr>
        <p:spPr>
          <a:xfrm>
            <a:off x="274320" y="3822192"/>
            <a:ext cx="8595300" cy="6036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8" name="Google Shape;168;p39"/>
          <p:cNvSpPr/>
          <p:nvPr/>
        </p:nvSpPr>
        <p:spPr>
          <a:xfrm>
            <a:off x="420624" y="3895344"/>
            <a:ext cx="8321100" cy="4755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D7A52"/>
              </a:buClr>
              <a:buSzPts val="1200"/>
              <a:buFont typeface="Georgia"/>
              <a:buNone/>
            </a:pPr>
            <a:r>
              <a:rPr b="1" i="0" lang="en" sz="1200" u="none" cap="none" strike="noStrike">
                <a:solidFill>
                  <a:srgbClr val="4D7A52"/>
                </a:solidFill>
                <a:latin typeface="Georgia"/>
                <a:ea typeface="Georgia"/>
                <a:cs typeface="Georgia"/>
                <a:sym typeface="Georgia"/>
              </a:rPr>
              <a:t>Despair is a prediction.  </a:t>
            </a:r>
            <a:r>
              <a:rPr b="0" i="0" lang="en" sz="1100" u="none" cap="none" strike="noStrike">
                <a:solidFill>
                  <a:srgbClr val="3D2B1F"/>
                </a:solidFill>
                <a:latin typeface="Calibri"/>
                <a:ea typeface="Calibri"/>
                <a:cs typeface="Calibri"/>
                <a:sym typeface="Calibri"/>
              </a:rPr>
              <a:t>When you feel hopeless, you are claiming to know the future. You don’t. History is full of moments that seemed impossible until they weren’t. Don’t let despair make your decisions.</a:t>
            </a:r>
            <a:endParaRPr b="0" i="0" sz="1200" u="none" cap="none" strike="noStrike">
              <a:solidFill>
                <a:schemeClr val="dk1"/>
              </a:solidFill>
              <a:latin typeface="Calibri"/>
              <a:ea typeface="Calibri"/>
              <a:cs typeface="Calibri"/>
              <a:sym typeface="Calibri"/>
            </a:endParaRPr>
          </a:p>
        </p:txBody>
      </p:sp>
      <p:sp>
        <p:nvSpPr>
          <p:cNvPr id="169" name="Google Shape;169;p39"/>
          <p:cNvSpPr/>
          <p:nvPr/>
        </p:nvSpPr>
        <p:spPr>
          <a:xfrm>
            <a:off x="411480" y="4645152"/>
            <a:ext cx="8321100" cy="384000"/>
          </a:xfrm>
          <a:prstGeom prst="rect">
            <a:avLst/>
          </a:prstGeom>
          <a:solidFill>
            <a:srgbClr val="B8D4BA"/>
          </a:solidFill>
          <a:ln cap="flat" cmpd="sng" w="12700">
            <a:solidFill>
              <a:srgbClr val="B8D4BA"/>
            </a:solidFill>
            <a:prstDash val="solid"/>
            <a:round/>
            <a:headEnd len="sm" w="sm" type="none"/>
            <a:tailEnd len="sm" w="sm" type="none"/>
          </a:ln>
          <a:effectLst>
            <a:outerShdw blurRad="50800" rotWithShape="0" algn="bl" dir="16200000" dist="25400">
              <a:srgbClr val="3D2B1F">
                <a:alpha val="784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0" name="Google Shape;170;p39"/>
          <p:cNvSpPr/>
          <p:nvPr/>
        </p:nvSpPr>
        <p:spPr>
          <a:xfrm>
            <a:off x="502920" y="4663440"/>
            <a:ext cx="8138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D7A52"/>
              </a:buClr>
              <a:buSzPts val="1200"/>
              <a:buFont typeface="Calibri"/>
              <a:buNone/>
            </a:pPr>
            <a:r>
              <a:rPr b="1" i="1" lang="en" sz="1200" u="none" cap="none" strike="noStrike">
                <a:solidFill>
                  <a:srgbClr val="4D7A52"/>
                </a:solidFill>
                <a:latin typeface="Calibri"/>
                <a:ea typeface="Calibri"/>
                <a:cs typeface="Calibri"/>
                <a:sym typeface="Calibri"/>
              </a:rPr>
              <a:t>“Hope is not a lottery ticket you can sit on the sofa and clutch, feeling lucky. It is an axe you break down doors with in an emergency.” — Rebecca Solnit</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175" name="Shape 175"/>
        <p:cNvGrpSpPr/>
        <p:nvPr/>
      </p:nvGrpSpPr>
      <p:grpSpPr>
        <a:xfrm>
          <a:off x="0" y="0"/>
          <a:ext cx="0" cy="0"/>
          <a:chOff x="0" y="0"/>
          <a:chExt cx="0" cy="0"/>
        </a:xfrm>
      </p:grpSpPr>
      <p:sp>
        <p:nvSpPr>
          <p:cNvPr id="176" name="Google Shape;176;p40"/>
          <p:cNvSpPr/>
          <p:nvPr/>
        </p:nvSpPr>
        <p:spPr>
          <a:xfrm>
            <a:off x="411480" y="256032"/>
            <a:ext cx="8321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3000"/>
              <a:buFont typeface="Georgia"/>
              <a:buNone/>
            </a:pPr>
            <a:r>
              <a:rPr b="1" i="0" lang="en" sz="3000" u="none" cap="none" strike="noStrike">
                <a:solidFill>
                  <a:srgbClr val="3D2B1F"/>
                </a:solidFill>
                <a:latin typeface="Georgia"/>
                <a:ea typeface="Georgia"/>
                <a:cs typeface="Georgia"/>
                <a:sym typeface="Georgia"/>
              </a:rPr>
              <a:t>Minneapolis Showed the Way</a:t>
            </a:r>
            <a:endParaRPr b="0" i="0" sz="3000" u="none" cap="none" strike="noStrike">
              <a:solidFill>
                <a:schemeClr val="dk1"/>
              </a:solidFill>
              <a:latin typeface="Calibri"/>
              <a:ea typeface="Calibri"/>
              <a:cs typeface="Calibri"/>
              <a:sym typeface="Calibri"/>
            </a:endParaRPr>
          </a:p>
        </p:txBody>
      </p:sp>
      <p:sp>
        <p:nvSpPr>
          <p:cNvPr id="177" name="Google Shape;177;p40"/>
          <p:cNvSpPr/>
          <p:nvPr/>
        </p:nvSpPr>
        <p:spPr>
          <a:xfrm>
            <a:off x="411480" y="804672"/>
            <a:ext cx="8321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1350"/>
              <a:buFont typeface="Calibri"/>
              <a:buNone/>
            </a:pPr>
            <a:r>
              <a:rPr b="0" i="1" lang="en" sz="1350" u="none" cap="none" strike="noStrike">
                <a:solidFill>
                  <a:srgbClr val="6B4C36"/>
                </a:solidFill>
                <a:latin typeface="Calibri"/>
                <a:ea typeface="Calibri"/>
                <a:cs typeface="Calibri"/>
                <a:sym typeface="Calibri"/>
              </a:rPr>
              <a:t>In Minneapolis, people came together out of love and care for each other — and built something that works.</a:t>
            </a:r>
            <a:endParaRPr b="0" i="0" sz="1350" u="none" cap="none" strike="noStrike">
              <a:solidFill>
                <a:schemeClr val="dk1"/>
              </a:solidFill>
              <a:latin typeface="Calibri"/>
              <a:ea typeface="Calibri"/>
              <a:cs typeface="Calibri"/>
              <a:sym typeface="Calibri"/>
            </a:endParaRPr>
          </a:p>
        </p:txBody>
      </p:sp>
      <p:sp>
        <p:nvSpPr>
          <p:cNvPr id="178" name="Google Shape;178;p40"/>
          <p:cNvSpPr/>
          <p:nvPr/>
        </p:nvSpPr>
        <p:spPr>
          <a:xfrm>
            <a:off x="411480" y="850392"/>
            <a:ext cx="8321100" cy="402300"/>
          </a:xfrm>
          <a:prstGeom prst="rect">
            <a:avLst/>
          </a:prstGeom>
          <a:solidFill>
            <a:srgbClr val="F5EBE6"/>
          </a:solidFill>
          <a:ln cap="flat" cmpd="sng" w="9525">
            <a:solidFill>
              <a:srgbClr val="E8956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9" name="Google Shape;179;p40"/>
          <p:cNvSpPr/>
          <p:nvPr/>
        </p:nvSpPr>
        <p:spPr>
          <a:xfrm>
            <a:off x="548640" y="877824"/>
            <a:ext cx="80466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8B3A1C"/>
              </a:buClr>
              <a:buSzPts val="1250"/>
              <a:buFont typeface="Calibri"/>
              <a:buNone/>
            </a:pPr>
            <a:r>
              <a:rPr b="0" i="1" lang="en" sz="1250" u="none" cap="none" strike="noStrike">
                <a:solidFill>
                  <a:srgbClr val="8B3A1C"/>
                </a:solidFill>
                <a:latin typeface="Calibri"/>
                <a:ea typeface="Calibri"/>
                <a:cs typeface="Calibri"/>
                <a:sym typeface="Calibri"/>
              </a:rPr>
              <a:t>"One older suburban woman says she doesn't even call it political. Her word for it: humanist."</a:t>
            </a:r>
            <a:endParaRPr b="0" i="0" sz="1250" u="none" cap="none" strike="noStrike">
              <a:solidFill>
                <a:schemeClr val="dk1"/>
              </a:solidFill>
              <a:latin typeface="Calibri"/>
              <a:ea typeface="Calibri"/>
              <a:cs typeface="Calibri"/>
              <a:sym typeface="Calibri"/>
            </a:endParaRPr>
          </a:p>
        </p:txBody>
      </p:sp>
      <p:sp>
        <p:nvSpPr>
          <p:cNvPr id="180" name="Google Shape;180;p40"/>
          <p:cNvSpPr/>
          <p:nvPr/>
        </p:nvSpPr>
        <p:spPr>
          <a:xfrm>
            <a:off x="411480" y="1335024"/>
            <a:ext cx="2697600" cy="347400"/>
          </a:xfrm>
          <a:prstGeom prst="rect">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1" name="Google Shape;181;p40"/>
          <p:cNvSpPr/>
          <p:nvPr/>
        </p:nvSpPr>
        <p:spPr>
          <a:xfrm>
            <a:off x="521208" y="1371600"/>
            <a:ext cx="25512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They Showed Up </a:t>
            </a:r>
            <a:endParaRPr b="0" i="0" sz="1300" u="none" cap="none" strike="noStrike">
              <a:solidFill>
                <a:schemeClr val="dk1"/>
              </a:solidFill>
              <a:latin typeface="Calibri"/>
              <a:ea typeface="Calibri"/>
              <a:cs typeface="Calibri"/>
              <a:sym typeface="Calibri"/>
            </a:endParaRPr>
          </a:p>
        </p:txBody>
      </p:sp>
      <p:sp>
        <p:nvSpPr>
          <p:cNvPr id="182" name="Google Shape;182;p40"/>
          <p:cNvSpPr/>
          <p:nvPr/>
        </p:nvSpPr>
        <p:spPr>
          <a:xfrm>
            <a:off x="411480" y="1682496"/>
            <a:ext cx="2697600" cy="20574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3" name="Google Shape;183;p40"/>
          <p:cNvSpPr/>
          <p:nvPr/>
        </p:nvSpPr>
        <p:spPr>
          <a:xfrm>
            <a:off x="521208" y="1737360"/>
            <a:ext cx="2514600" cy="19203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Brought food to neighbors afraid to leave home</a:t>
            </a:r>
            <a:endParaRPr b="0" i="0" sz="12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Escorted children to school safely</a:t>
            </a:r>
            <a:endParaRPr b="0" i="0" sz="12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Stood watch outside neighbors' homes through the night</a:t>
            </a:r>
            <a:endParaRPr b="0" i="0" sz="1200" u="none" cap="none" strike="noStrike">
              <a:solidFill>
                <a:schemeClr val="dk1"/>
              </a:solidFill>
              <a:latin typeface="Calibri"/>
              <a:ea typeface="Calibri"/>
              <a:cs typeface="Calibri"/>
              <a:sym typeface="Calibri"/>
            </a:endParaRPr>
          </a:p>
        </p:txBody>
      </p:sp>
      <p:sp>
        <p:nvSpPr>
          <p:cNvPr id="184" name="Google Shape;184;p40"/>
          <p:cNvSpPr/>
          <p:nvPr/>
        </p:nvSpPr>
        <p:spPr>
          <a:xfrm>
            <a:off x="3227832" y="1335024"/>
            <a:ext cx="2697600" cy="347400"/>
          </a:xfrm>
          <a:prstGeom prst="rect">
            <a:avLst/>
          </a:prstGeom>
          <a:solidFill>
            <a:srgbClr val="C4622D"/>
          </a:solidFill>
          <a:ln cap="flat" cmpd="sng" w="12700">
            <a:solidFill>
              <a:srgbClr val="C4622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5" name="Google Shape;185;p40"/>
          <p:cNvSpPr/>
          <p:nvPr/>
        </p:nvSpPr>
        <p:spPr>
          <a:xfrm>
            <a:off x="3337560" y="1371600"/>
            <a:ext cx="25512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They Watched with Care</a:t>
            </a:r>
            <a:endParaRPr b="0" i="0" sz="1300" u="none" cap="none" strike="noStrike">
              <a:solidFill>
                <a:schemeClr val="dk1"/>
              </a:solidFill>
              <a:latin typeface="Calibri"/>
              <a:ea typeface="Calibri"/>
              <a:cs typeface="Calibri"/>
              <a:sym typeface="Calibri"/>
            </a:endParaRPr>
          </a:p>
        </p:txBody>
      </p:sp>
      <p:sp>
        <p:nvSpPr>
          <p:cNvPr id="186" name="Google Shape;186;p40"/>
          <p:cNvSpPr/>
          <p:nvPr/>
        </p:nvSpPr>
        <p:spPr>
          <a:xfrm>
            <a:off x="3227832" y="1682496"/>
            <a:ext cx="2697600" cy="20574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7" name="Google Shape;187;p40"/>
          <p:cNvSpPr/>
          <p:nvPr/>
        </p:nvSpPr>
        <p:spPr>
          <a:xfrm>
            <a:off x="3337560" y="1737360"/>
            <a:ext cx="2514600" cy="19203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Sent encrypted alerts when ICE was spotted nearby</a:t>
            </a:r>
            <a:endParaRPr b="0" i="0" sz="12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Documented federal vehicles and agent behavior on video</a:t>
            </a:r>
            <a:endParaRPr b="0" i="0" sz="12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Kept each other informed — neighbor to neighbor</a:t>
            </a:r>
            <a:endParaRPr b="0" i="0" sz="1200" u="none" cap="none" strike="noStrike">
              <a:solidFill>
                <a:schemeClr val="dk1"/>
              </a:solidFill>
              <a:latin typeface="Calibri"/>
              <a:ea typeface="Calibri"/>
              <a:cs typeface="Calibri"/>
              <a:sym typeface="Calibri"/>
            </a:endParaRPr>
          </a:p>
        </p:txBody>
      </p:sp>
      <p:sp>
        <p:nvSpPr>
          <p:cNvPr id="188" name="Google Shape;188;p40"/>
          <p:cNvSpPr/>
          <p:nvPr/>
        </p:nvSpPr>
        <p:spPr>
          <a:xfrm>
            <a:off x="6044184" y="1335024"/>
            <a:ext cx="2697600" cy="347400"/>
          </a:xfrm>
          <a:prstGeom prst="rect">
            <a:avLst/>
          </a:prstGeom>
          <a:solidFill>
            <a:srgbClr val="8B3A1C"/>
          </a:solidFill>
          <a:ln cap="flat" cmpd="sng" w="12700">
            <a:solidFill>
              <a:srgbClr val="8B3A1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 name="Google Shape;189;p40"/>
          <p:cNvSpPr/>
          <p:nvPr/>
        </p:nvSpPr>
        <p:spPr>
          <a:xfrm>
            <a:off x="6153912" y="1371600"/>
            <a:ext cx="25512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They Responded with Love</a:t>
            </a:r>
            <a:endParaRPr b="0" i="0" sz="1300" u="none" cap="none" strike="noStrike">
              <a:solidFill>
                <a:schemeClr val="dk1"/>
              </a:solidFill>
              <a:latin typeface="Calibri"/>
              <a:ea typeface="Calibri"/>
              <a:cs typeface="Calibri"/>
              <a:sym typeface="Calibri"/>
            </a:endParaRPr>
          </a:p>
        </p:txBody>
      </p:sp>
      <p:sp>
        <p:nvSpPr>
          <p:cNvPr id="190" name="Google Shape;190;p40"/>
          <p:cNvSpPr/>
          <p:nvPr/>
        </p:nvSpPr>
        <p:spPr>
          <a:xfrm>
            <a:off x="6044184" y="1682496"/>
            <a:ext cx="2697600" cy="20574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1" name="Google Shape;191;p40"/>
          <p:cNvSpPr/>
          <p:nvPr/>
        </p:nvSpPr>
        <p:spPr>
          <a:xfrm>
            <a:off x="6153912" y="1737360"/>
            <a:ext cx="2514600" cy="19203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De-escalated tense situations with calm presence</a:t>
            </a:r>
            <a:endParaRPr b="0" i="0" sz="12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Provided first aid to the injured</a:t>
            </a:r>
            <a:endParaRPr b="0" i="0" sz="12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Connected neighbors with lawyers and legal support</a:t>
            </a:r>
            <a:endParaRPr b="0" i="0" sz="1200" u="none" cap="none" strike="noStrike">
              <a:solidFill>
                <a:schemeClr val="dk1"/>
              </a:solidFill>
              <a:latin typeface="Calibri"/>
              <a:ea typeface="Calibri"/>
              <a:cs typeface="Calibri"/>
              <a:sym typeface="Calibri"/>
            </a:endParaRPr>
          </a:p>
        </p:txBody>
      </p:sp>
      <p:sp>
        <p:nvSpPr>
          <p:cNvPr id="192" name="Google Shape;192;p40"/>
          <p:cNvSpPr/>
          <p:nvPr/>
        </p:nvSpPr>
        <p:spPr>
          <a:xfrm>
            <a:off x="411480" y="3822192"/>
            <a:ext cx="8321100" cy="4389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3" name="Google Shape;193;p40"/>
          <p:cNvSpPr/>
          <p:nvPr/>
        </p:nvSpPr>
        <p:spPr>
          <a:xfrm>
            <a:off x="548640" y="3840480"/>
            <a:ext cx="8046600" cy="384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1150"/>
              <a:buFont typeface="Georgia"/>
              <a:buNone/>
            </a:pPr>
            <a:r>
              <a:rPr b="1" i="0" lang="en" sz="1150" u="none" cap="none" strike="noStrike">
                <a:solidFill>
                  <a:srgbClr val="3D2B1F"/>
                </a:solidFill>
                <a:latin typeface="Georgia"/>
                <a:ea typeface="Georgia"/>
                <a:cs typeface="Georgia"/>
                <a:sym typeface="Georgia"/>
              </a:rPr>
              <a:t>The lessons: </a:t>
            </a:r>
            <a:r>
              <a:rPr b="0" i="0" lang="en" sz="1150" u="none" cap="none" strike="noStrike">
                <a:solidFill>
                  <a:srgbClr val="3D2B1F"/>
                </a:solidFill>
                <a:latin typeface="Calibri"/>
                <a:ea typeface="Calibri"/>
                <a:cs typeface="Calibri"/>
                <a:sym typeface="Calibri"/>
              </a:rPr>
              <a:t>No leaders required. No permission needed. No party affiliation asked. Just neighbors deciding that love and care are enough reason to act.</a:t>
            </a:r>
            <a:endParaRPr b="0" i="0" sz="115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198" name="Shape 198"/>
        <p:cNvGrpSpPr/>
        <p:nvPr/>
      </p:nvGrpSpPr>
      <p:grpSpPr>
        <a:xfrm>
          <a:off x="0" y="0"/>
          <a:ext cx="0" cy="0"/>
          <a:chOff x="0" y="0"/>
          <a:chExt cx="0" cy="0"/>
        </a:xfrm>
      </p:grpSpPr>
      <p:sp>
        <p:nvSpPr>
          <p:cNvPr id="199" name="Google Shape;199;p41"/>
          <p:cNvSpPr/>
          <p:nvPr/>
        </p:nvSpPr>
        <p:spPr>
          <a:xfrm>
            <a:off x="411480" y="256032"/>
            <a:ext cx="8321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3000"/>
              <a:buFont typeface="Georgia"/>
              <a:buNone/>
            </a:pPr>
            <a:r>
              <a:rPr b="1" i="0" lang="en" sz="3000" u="none" cap="none" strike="noStrike">
                <a:solidFill>
                  <a:srgbClr val="3D2B1F"/>
                </a:solidFill>
                <a:latin typeface="Georgia"/>
                <a:ea typeface="Georgia"/>
                <a:cs typeface="Georgia"/>
                <a:sym typeface="Georgia"/>
              </a:rPr>
              <a:t>What South Korea Showed Us</a:t>
            </a:r>
            <a:endParaRPr b="0" i="0" sz="3000" u="none" cap="none" strike="noStrike">
              <a:solidFill>
                <a:schemeClr val="dk1"/>
              </a:solidFill>
              <a:latin typeface="Calibri"/>
              <a:ea typeface="Calibri"/>
              <a:cs typeface="Calibri"/>
              <a:sym typeface="Calibri"/>
            </a:endParaRPr>
          </a:p>
        </p:txBody>
      </p:sp>
      <p:sp>
        <p:nvSpPr>
          <p:cNvPr id="200" name="Google Shape;200;p41"/>
          <p:cNvSpPr/>
          <p:nvPr/>
        </p:nvSpPr>
        <p:spPr>
          <a:xfrm>
            <a:off x="411480" y="804672"/>
            <a:ext cx="8321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1350"/>
              <a:buFont typeface="Calibri"/>
              <a:buNone/>
            </a:pPr>
            <a:r>
              <a:rPr b="0" i="1" lang="en" sz="1350" u="none" cap="none" strike="noStrike">
                <a:solidFill>
                  <a:srgbClr val="6B4C36"/>
                </a:solidFill>
                <a:latin typeface="Calibri"/>
                <a:ea typeface="Calibri"/>
                <a:cs typeface="Calibri"/>
                <a:sym typeface="Calibri"/>
              </a:rPr>
              <a:t>On a Tuesday night in December 2024, an authoritarian move was stopped. By ordinary citizens. In six hours.</a:t>
            </a:r>
            <a:endParaRPr b="0" i="0" sz="1350" u="none" cap="none" strike="noStrike">
              <a:solidFill>
                <a:schemeClr val="dk1"/>
              </a:solidFill>
              <a:latin typeface="Calibri"/>
              <a:ea typeface="Calibri"/>
              <a:cs typeface="Calibri"/>
              <a:sym typeface="Calibri"/>
            </a:endParaRPr>
          </a:p>
        </p:txBody>
      </p:sp>
      <p:sp>
        <p:nvSpPr>
          <p:cNvPr id="201" name="Google Shape;201;p41"/>
          <p:cNvSpPr/>
          <p:nvPr/>
        </p:nvSpPr>
        <p:spPr>
          <a:xfrm>
            <a:off x="411480" y="850392"/>
            <a:ext cx="8321100" cy="475500"/>
          </a:xfrm>
          <a:prstGeom prst="rect">
            <a:avLst/>
          </a:prstGeom>
          <a:solidFill>
            <a:srgbClr val="C4622D"/>
          </a:solidFill>
          <a:ln cap="flat" cmpd="sng" w="12700">
            <a:solidFill>
              <a:srgbClr val="C4622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2" name="Google Shape;202;p41"/>
          <p:cNvSpPr/>
          <p:nvPr/>
        </p:nvSpPr>
        <p:spPr>
          <a:xfrm>
            <a:off x="548640" y="877824"/>
            <a:ext cx="8046600" cy="4023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AF6F0"/>
              </a:buClr>
              <a:buSzPts val="1250"/>
              <a:buFont typeface="Georgia"/>
              <a:buNone/>
            </a:pPr>
            <a:r>
              <a:rPr b="1" i="0" lang="en" sz="1250" u="none" cap="none" strike="noStrike">
                <a:solidFill>
                  <a:srgbClr val="FAF6F0"/>
                </a:solidFill>
                <a:latin typeface="Georgia"/>
                <a:ea typeface="Georgia"/>
                <a:cs typeface="Georgia"/>
                <a:sym typeface="Georgia"/>
              </a:rPr>
              <a:t>December 3, 2024 — 10:30pm: </a:t>
            </a:r>
            <a:r>
              <a:rPr b="0" i="0" lang="en" sz="1200" u="none" cap="none" strike="noStrike">
                <a:solidFill>
                  <a:srgbClr val="F5DFB8"/>
                </a:solidFill>
                <a:latin typeface="Calibri"/>
                <a:ea typeface="Calibri"/>
                <a:cs typeface="Calibri"/>
                <a:sym typeface="Calibri"/>
              </a:rPr>
              <a:t>President Yoon Suk-yeol declared martial law, suspending the constitution and deploying soldiers to the National Assembly. By 4:30am, it was over.</a:t>
            </a:r>
            <a:endParaRPr b="0" i="0" sz="1250" u="none" cap="none" strike="noStrike">
              <a:solidFill>
                <a:schemeClr val="dk1"/>
              </a:solidFill>
              <a:latin typeface="Calibri"/>
              <a:ea typeface="Calibri"/>
              <a:cs typeface="Calibri"/>
              <a:sym typeface="Calibri"/>
            </a:endParaRPr>
          </a:p>
        </p:txBody>
      </p:sp>
      <p:sp>
        <p:nvSpPr>
          <p:cNvPr id="203" name="Google Shape;203;p41"/>
          <p:cNvSpPr/>
          <p:nvPr/>
        </p:nvSpPr>
        <p:spPr>
          <a:xfrm>
            <a:off x="274320" y="1426464"/>
            <a:ext cx="2788800" cy="347400"/>
          </a:xfrm>
          <a:prstGeom prst="rect">
            <a:avLst/>
          </a:prstGeom>
          <a:solidFill>
            <a:srgbClr val="8B3A1C"/>
          </a:solidFill>
          <a:ln cap="flat" cmpd="sng" w="12700">
            <a:solidFill>
              <a:srgbClr val="8B3A1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4" name="Google Shape;204;p41"/>
          <p:cNvSpPr/>
          <p:nvPr/>
        </p:nvSpPr>
        <p:spPr>
          <a:xfrm>
            <a:off x="384048" y="1463040"/>
            <a:ext cx="26427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What Happened</a:t>
            </a:r>
            <a:endParaRPr b="0" i="0" sz="1300" u="none" cap="none" strike="noStrike">
              <a:solidFill>
                <a:schemeClr val="dk1"/>
              </a:solidFill>
              <a:latin typeface="Calibri"/>
              <a:ea typeface="Calibri"/>
              <a:cs typeface="Calibri"/>
              <a:sym typeface="Calibri"/>
            </a:endParaRPr>
          </a:p>
        </p:txBody>
      </p:sp>
      <p:sp>
        <p:nvSpPr>
          <p:cNvPr id="205" name="Google Shape;205;p41"/>
          <p:cNvSpPr/>
          <p:nvPr/>
        </p:nvSpPr>
        <p:spPr>
          <a:xfrm>
            <a:off x="274320" y="1792224"/>
            <a:ext cx="2788800" cy="9693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6" name="Google Shape;206;p41"/>
          <p:cNvSpPr/>
          <p:nvPr/>
        </p:nvSpPr>
        <p:spPr>
          <a:xfrm>
            <a:off x="402336" y="1865376"/>
            <a:ext cx="2578500" cy="82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100"/>
              <a:buFont typeface="Georgia"/>
              <a:buNone/>
            </a:pPr>
            <a:r>
              <a:rPr b="1" i="0" lang="en" sz="1100" u="none" cap="none" strike="noStrike">
                <a:solidFill>
                  <a:srgbClr val="8B3A1C"/>
                </a:solidFill>
                <a:latin typeface="Georgia"/>
                <a:ea typeface="Georgia"/>
                <a:cs typeface="Georgia"/>
                <a:sym typeface="Georgia"/>
              </a:rPr>
              <a:t>Citizens flooded the streets. </a:t>
            </a:r>
            <a:r>
              <a:rPr b="0" i="0" lang="en" sz="1100" u="none" cap="none" strike="noStrike">
                <a:solidFill>
                  <a:srgbClr val="3D2B1F"/>
                </a:solidFill>
                <a:latin typeface="Calibri"/>
                <a:ea typeface="Calibri"/>
                <a:cs typeface="Calibri"/>
                <a:sym typeface="Calibri"/>
              </a:rPr>
              <a:t>Within hours, thousands surrounded the National Assembly — unarmed, peaceful, and unmovable.</a:t>
            </a:r>
            <a:endParaRPr b="0" i="0" sz="1100" u="none" cap="none" strike="noStrike">
              <a:solidFill>
                <a:schemeClr val="dk1"/>
              </a:solidFill>
              <a:latin typeface="Calibri"/>
              <a:ea typeface="Calibri"/>
              <a:cs typeface="Calibri"/>
              <a:sym typeface="Calibri"/>
            </a:endParaRPr>
          </a:p>
        </p:txBody>
      </p:sp>
      <p:sp>
        <p:nvSpPr>
          <p:cNvPr id="207" name="Google Shape;207;p41"/>
          <p:cNvSpPr/>
          <p:nvPr/>
        </p:nvSpPr>
        <p:spPr>
          <a:xfrm>
            <a:off x="274320" y="2834640"/>
            <a:ext cx="2788800" cy="9693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8" name="Google Shape;208;p41"/>
          <p:cNvSpPr/>
          <p:nvPr/>
        </p:nvSpPr>
        <p:spPr>
          <a:xfrm>
            <a:off x="402336" y="2907792"/>
            <a:ext cx="2578500" cy="82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100"/>
              <a:buFont typeface="Georgia"/>
              <a:buNone/>
            </a:pPr>
            <a:r>
              <a:rPr b="1" i="0" lang="en" sz="1100" u="none" cap="none" strike="noStrike">
                <a:solidFill>
                  <a:srgbClr val="8B3A1C"/>
                </a:solidFill>
                <a:latin typeface="Georgia"/>
                <a:ea typeface="Georgia"/>
                <a:cs typeface="Georgia"/>
                <a:sym typeface="Georgia"/>
              </a:rPr>
              <a:t>Assembly members pushed through. </a:t>
            </a:r>
            <a:r>
              <a:rPr b="0" i="0" lang="en" sz="1100" u="none" cap="none" strike="noStrike">
                <a:solidFill>
                  <a:srgbClr val="3D2B1F"/>
                </a:solidFill>
                <a:latin typeface="Calibri"/>
                <a:ea typeface="Calibri"/>
                <a:cs typeface="Calibri"/>
                <a:sym typeface="Calibri"/>
              </a:rPr>
              <a:t>Lawmakers physically forced their way into the building past soldiers to cast the votes that overturned the decree.</a:t>
            </a:r>
            <a:endParaRPr b="0" i="0" sz="1100" u="none" cap="none" strike="noStrike">
              <a:solidFill>
                <a:schemeClr val="dk1"/>
              </a:solidFill>
              <a:latin typeface="Calibri"/>
              <a:ea typeface="Calibri"/>
              <a:cs typeface="Calibri"/>
              <a:sym typeface="Calibri"/>
            </a:endParaRPr>
          </a:p>
        </p:txBody>
      </p:sp>
      <p:sp>
        <p:nvSpPr>
          <p:cNvPr id="209" name="Google Shape;209;p41"/>
          <p:cNvSpPr/>
          <p:nvPr/>
        </p:nvSpPr>
        <p:spPr>
          <a:xfrm>
            <a:off x="274320" y="3877056"/>
            <a:ext cx="2788800" cy="9693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0" name="Google Shape;210;p41"/>
          <p:cNvSpPr/>
          <p:nvPr/>
        </p:nvSpPr>
        <p:spPr>
          <a:xfrm>
            <a:off x="402336" y="3950208"/>
            <a:ext cx="2578500" cy="82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100"/>
              <a:buFont typeface="Georgia"/>
              <a:buNone/>
            </a:pPr>
            <a:r>
              <a:rPr b="1" i="0" lang="en" sz="1100" u="none" cap="none" strike="noStrike">
                <a:solidFill>
                  <a:srgbClr val="8B3A1C"/>
                </a:solidFill>
                <a:latin typeface="Georgia"/>
                <a:ea typeface="Georgia"/>
                <a:cs typeface="Georgia"/>
                <a:sym typeface="Georgia"/>
              </a:rPr>
              <a:t>Soldiers stood down. </a:t>
            </a:r>
            <a:r>
              <a:rPr b="0" i="0" lang="en" sz="1100" u="none" cap="none" strike="noStrike">
                <a:solidFill>
                  <a:srgbClr val="3D2B1F"/>
                </a:solidFill>
                <a:latin typeface="Calibri"/>
                <a:ea typeface="Calibri"/>
                <a:cs typeface="Calibri"/>
                <a:sym typeface="Calibri"/>
              </a:rPr>
              <a:t>Faced with massive peaceful resistance, the military refused to carry out orders against their own people.</a:t>
            </a:r>
            <a:endParaRPr b="0" i="0" sz="1100" u="none" cap="none" strike="noStrike">
              <a:solidFill>
                <a:schemeClr val="dk1"/>
              </a:solidFill>
              <a:latin typeface="Calibri"/>
              <a:ea typeface="Calibri"/>
              <a:cs typeface="Calibri"/>
              <a:sym typeface="Calibri"/>
            </a:endParaRPr>
          </a:p>
        </p:txBody>
      </p:sp>
      <p:sp>
        <p:nvSpPr>
          <p:cNvPr id="211" name="Google Shape;211;p41"/>
          <p:cNvSpPr/>
          <p:nvPr/>
        </p:nvSpPr>
        <p:spPr>
          <a:xfrm>
            <a:off x="3182112" y="1426464"/>
            <a:ext cx="2788800" cy="347400"/>
          </a:xfrm>
          <a:prstGeom prst="rect">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2" name="Google Shape;212;p41"/>
          <p:cNvSpPr/>
          <p:nvPr/>
        </p:nvSpPr>
        <p:spPr>
          <a:xfrm>
            <a:off x="3291840" y="1463040"/>
            <a:ext cx="26427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How They Did It</a:t>
            </a:r>
            <a:endParaRPr b="0" i="0" sz="1300" u="none" cap="none" strike="noStrike">
              <a:solidFill>
                <a:schemeClr val="dk1"/>
              </a:solidFill>
              <a:latin typeface="Calibri"/>
              <a:ea typeface="Calibri"/>
              <a:cs typeface="Calibri"/>
              <a:sym typeface="Calibri"/>
            </a:endParaRPr>
          </a:p>
        </p:txBody>
      </p:sp>
      <p:sp>
        <p:nvSpPr>
          <p:cNvPr id="213" name="Google Shape;213;p41"/>
          <p:cNvSpPr/>
          <p:nvPr/>
        </p:nvSpPr>
        <p:spPr>
          <a:xfrm>
            <a:off x="3182112" y="1792224"/>
            <a:ext cx="2788800" cy="9693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4" name="Google Shape;214;p41"/>
          <p:cNvSpPr/>
          <p:nvPr/>
        </p:nvSpPr>
        <p:spPr>
          <a:xfrm>
            <a:off x="3310128" y="1865376"/>
            <a:ext cx="2578500" cy="82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100"/>
              <a:buFont typeface="Georgia"/>
              <a:buNone/>
            </a:pPr>
            <a:r>
              <a:rPr b="1" i="0" lang="en" sz="1100" u="none" cap="none" strike="noStrike">
                <a:solidFill>
                  <a:srgbClr val="4D7A52"/>
                </a:solidFill>
                <a:latin typeface="Georgia"/>
                <a:ea typeface="Georgia"/>
                <a:cs typeface="Georgia"/>
                <a:sym typeface="Georgia"/>
              </a:rPr>
              <a:t>They were organized before the crisis. </a:t>
            </a:r>
            <a:r>
              <a:rPr b="0" i="0" lang="en" sz="1100" u="none" cap="none" strike="noStrike">
                <a:solidFill>
                  <a:srgbClr val="3D2B1F"/>
                </a:solidFill>
                <a:latin typeface="Calibri"/>
                <a:ea typeface="Calibri"/>
                <a:cs typeface="Calibri"/>
                <a:sym typeface="Calibri"/>
              </a:rPr>
              <a:t>Networks, signal groups, and protest muscle memory were already in place. They didn't need to start from scratch.</a:t>
            </a:r>
            <a:endParaRPr b="0" i="0" sz="1100" u="none" cap="none" strike="noStrike">
              <a:solidFill>
                <a:schemeClr val="dk1"/>
              </a:solidFill>
              <a:latin typeface="Calibri"/>
              <a:ea typeface="Calibri"/>
              <a:cs typeface="Calibri"/>
              <a:sym typeface="Calibri"/>
            </a:endParaRPr>
          </a:p>
        </p:txBody>
      </p:sp>
      <p:sp>
        <p:nvSpPr>
          <p:cNvPr id="215" name="Google Shape;215;p41"/>
          <p:cNvSpPr/>
          <p:nvPr/>
        </p:nvSpPr>
        <p:spPr>
          <a:xfrm>
            <a:off x="3182112" y="2834640"/>
            <a:ext cx="2788800" cy="9693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6" name="Google Shape;216;p41"/>
          <p:cNvSpPr/>
          <p:nvPr/>
        </p:nvSpPr>
        <p:spPr>
          <a:xfrm>
            <a:off x="3310128" y="2907792"/>
            <a:ext cx="2578500" cy="82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100"/>
              <a:buFont typeface="Georgia"/>
              <a:buNone/>
            </a:pPr>
            <a:r>
              <a:rPr b="1" i="0" lang="en" sz="1100" u="none" cap="none" strike="noStrike">
                <a:solidFill>
                  <a:srgbClr val="4D7A52"/>
                </a:solidFill>
                <a:latin typeface="Georgia"/>
                <a:ea typeface="Georgia"/>
                <a:cs typeface="Georgia"/>
                <a:sym typeface="Georgia"/>
              </a:rPr>
              <a:t>They moved immediately. </a:t>
            </a:r>
            <a:r>
              <a:rPr b="0" i="0" lang="en" sz="1100" u="none" cap="none" strike="noStrike">
                <a:solidFill>
                  <a:srgbClr val="3D2B1F"/>
                </a:solidFill>
                <a:latin typeface="Calibri"/>
                <a:ea typeface="Calibri"/>
                <a:cs typeface="Calibri"/>
                <a:sym typeface="Calibri"/>
              </a:rPr>
              <a:t>The first hour matters most. Citizens didn't wait for permission or a leader — they showed up.</a:t>
            </a:r>
            <a:endParaRPr b="0" i="0" sz="1100" u="none" cap="none" strike="noStrike">
              <a:solidFill>
                <a:schemeClr val="dk1"/>
              </a:solidFill>
              <a:latin typeface="Calibri"/>
              <a:ea typeface="Calibri"/>
              <a:cs typeface="Calibri"/>
              <a:sym typeface="Calibri"/>
            </a:endParaRPr>
          </a:p>
        </p:txBody>
      </p:sp>
      <p:sp>
        <p:nvSpPr>
          <p:cNvPr id="217" name="Google Shape;217;p41"/>
          <p:cNvSpPr/>
          <p:nvPr/>
        </p:nvSpPr>
        <p:spPr>
          <a:xfrm>
            <a:off x="3182112" y="3877056"/>
            <a:ext cx="2788800" cy="9693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8" name="Google Shape;218;p41"/>
          <p:cNvSpPr/>
          <p:nvPr/>
        </p:nvSpPr>
        <p:spPr>
          <a:xfrm>
            <a:off x="3310128" y="3950208"/>
            <a:ext cx="2578500" cy="82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100"/>
              <a:buFont typeface="Georgia"/>
              <a:buNone/>
            </a:pPr>
            <a:r>
              <a:rPr b="1" i="0" lang="en" sz="1100" u="none" cap="none" strike="noStrike">
                <a:solidFill>
                  <a:srgbClr val="4D7A52"/>
                </a:solidFill>
                <a:latin typeface="Georgia"/>
                <a:ea typeface="Georgia"/>
                <a:cs typeface="Georgia"/>
                <a:sym typeface="Georgia"/>
              </a:rPr>
              <a:t>They stayed nonviolent. </a:t>
            </a:r>
            <a:r>
              <a:rPr b="0" i="0" lang="en" sz="1100" u="none" cap="none" strike="noStrike">
                <a:solidFill>
                  <a:srgbClr val="3D2B1F"/>
                </a:solidFill>
                <a:latin typeface="Calibri"/>
                <a:ea typeface="Calibri"/>
                <a:cs typeface="Calibri"/>
                <a:sym typeface="Calibri"/>
              </a:rPr>
              <a:t>No weapons. No riots. The moral clarity of nonviolent resistance made the government's position untenable.</a:t>
            </a:r>
            <a:endParaRPr b="0" i="0" sz="1100" u="none" cap="none" strike="noStrike">
              <a:solidFill>
                <a:schemeClr val="dk1"/>
              </a:solidFill>
              <a:latin typeface="Calibri"/>
              <a:ea typeface="Calibri"/>
              <a:cs typeface="Calibri"/>
              <a:sym typeface="Calibri"/>
            </a:endParaRPr>
          </a:p>
        </p:txBody>
      </p:sp>
      <p:sp>
        <p:nvSpPr>
          <p:cNvPr id="219" name="Google Shape;219;p41"/>
          <p:cNvSpPr/>
          <p:nvPr/>
        </p:nvSpPr>
        <p:spPr>
          <a:xfrm>
            <a:off x="6089904" y="1426464"/>
            <a:ext cx="2788800" cy="347400"/>
          </a:xfrm>
          <a:prstGeom prst="rect">
            <a:avLst/>
          </a:prstGeom>
          <a:solidFill>
            <a:srgbClr val="6B4C36"/>
          </a:solidFill>
          <a:ln cap="flat" cmpd="sng" w="12700">
            <a:solidFill>
              <a:srgbClr val="6B4C3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0" name="Google Shape;220;p41"/>
          <p:cNvSpPr/>
          <p:nvPr/>
        </p:nvSpPr>
        <p:spPr>
          <a:xfrm>
            <a:off x="6199632" y="1463040"/>
            <a:ext cx="26427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What It Means for Us</a:t>
            </a:r>
            <a:endParaRPr b="0" i="0" sz="1300" u="none" cap="none" strike="noStrike">
              <a:solidFill>
                <a:schemeClr val="dk1"/>
              </a:solidFill>
              <a:latin typeface="Calibri"/>
              <a:ea typeface="Calibri"/>
              <a:cs typeface="Calibri"/>
              <a:sym typeface="Calibri"/>
            </a:endParaRPr>
          </a:p>
        </p:txBody>
      </p:sp>
      <p:sp>
        <p:nvSpPr>
          <p:cNvPr id="221" name="Google Shape;221;p41"/>
          <p:cNvSpPr/>
          <p:nvPr/>
        </p:nvSpPr>
        <p:spPr>
          <a:xfrm>
            <a:off x="6089904" y="1792224"/>
            <a:ext cx="2788800" cy="9693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2" name="Google Shape;222;p41"/>
          <p:cNvSpPr/>
          <p:nvPr/>
        </p:nvSpPr>
        <p:spPr>
          <a:xfrm>
            <a:off x="6217920" y="1865376"/>
            <a:ext cx="2578500" cy="82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6B4C36"/>
              </a:buClr>
              <a:buSzPts val="1100"/>
              <a:buFont typeface="Georgia"/>
              <a:buNone/>
            </a:pPr>
            <a:r>
              <a:rPr b="1" i="0" lang="en" sz="1100" u="none" cap="none" strike="noStrike">
                <a:solidFill>
                  <a:srgbClr val="6B4C36"/>
                </a:solidFill>
                <a:latin typeface="Georgia"/>
                <a:ea typeface="Georgia"/>
                <a:cs typeface="Georgia"/>
                <a:sym typeface="Georgia"/>
              </a:rPr>
              <a:t>This is not theoretical. </a:t>
            </a:r>
            <a:r>
              <a:rPr b="0" i="0" lang="en" sz="1100" u="none" cap="none" strike="noStrike">
                <a:solidFill>
                  <a:srgbClr val="3D2B1F"/>
                </a:solidFill>
                <a:latin typeface="Calibri"/>
                <a:ea typeface="Calibri"/>
                <a:cs typeface="Calibri"/>
                <a:sym typeface="Calibri"/>
              </a:rPr>
              <a:t>It happened in a modern constitutional republic with a functioning military. It happened fast. It was stopped by citizens.</a:t>
            </a:r>
            <a:endParaRPr b="0" i="0" sz="1100" u="none" cap="none" strike="noStrike">
              <a:solidFill>
                <a:schemeClr val="dk1"/>
              </a:solidFill>
              <a:latin typeface="Calibri"/>
              <a:ea typeface="Calibri"/>
              <a:cs typeface="Calibri"/>
              <a:sym typeface="Calibri"/>
            </a:endParaRPr>
          </a:p>
        </p:txBody>
      </p:sp>
      <p:sp>
        <p:nvSpPr>
          <p:cNvPr id="223" name="Google Shape;223;p41"/>
          <p:cNvSpPr/>
          <p:nvPr/>
        </p:nvSpPr>
        <p:spPr>
          <a:xfrm>
            <a:off x="6089904" y="2834640"/>
            <a:ext cx="2788800" cy="9693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4" name="Google Shape;224;p41"/>
          <p:cNvSpPr/>
          <p:nvPr/>
        </p:nvSpPr>
        <p:spPr>
          <a:xfrm>
            <a:off x="6217920" y="2907792"/>
            <a:ext cx="2578500" cy="82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6B4C36"/>
              </a:buClr>
              <a:buSzPts val="1100"/>
              <a:buFont typeface="Georgia"/>
              <a:buNone/>
            </a:pPr>
            <a:r>
              <a:rPr b="1" i="0" lang="en" sz="1100" u="none" cap="none" strike="noStrike">
                <a:solidFill>
                  <a:srgbClr val="6B4C36"/>
                </a:solidFill>
                <a:latin typeface="Georgia"/>
                <a:ea typeface="Georgia"/>
                <a:cs typeface="Georgia"/>
                <a:sym typeface="Georgia"/>
              </a:rPr>
              <a:t>Six hours. </a:t>
            </a:r>
            <a:r>
              <a:rPr b="0" i="0" lang="en" sz="1100" u="none" cap="none" strike="noStrike">
                <a:solidFill>
                  <a:srgbClr val="3D2B1F"/>
                </a:solidFill>
                <a:latin typeface="Calibri"/>
                <a:ea typeface="Calibri"/>
                <a:cs typeface="Calibri"/>
                <a:sym typeface="Calibri"/>
              </a:rPr>
              <a:t>That is the window. Preparation, networks, and willingness to act — built before the crisis — made the difference.</a:t>
            </a:r>
            <a:endParaRPr b="0" i="0" sz="1100" u="none" cap="none" strike="noStrike">
              <a:solidFill>
                <a:schemeClr val="dk1"/>
              </a:solidFill>
              <a:latin typeface="Calibri"/>
              <a:ea typeface="Calibri"/>
              <a:cs typeface="Calibri"/>
              <a:sym typeface="Calibri"/>
            </a:endParaRPr>
          </a:p>
        </p:txBody>
      </p:sp>
      <p:sp>
        <p:nvSpPr>
          <p:cNvPr id="225" name="Google Shape;225;p41"/>
          <p:cNvSpPr/>
          <p:nvPr/>
        </p:nvSpPr>
        <p:spPr>
          <a:xfrm>
            <a:off x="6089904" y="3877056"/>
            <a:ext cx="2788800" cy="9693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6" name="Google Shape;226;p41"/>
          <p:cNvSpPr/>
          <p:nvPr/>
        </p:nvSpPr>
        <p:spPr>
          <a:xfrm>
            <a:off x="6217920" y="3950208"/>
            <a:ext cx="2578500" cy="82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6B4C36"/>
              </a:buClr>
              <a:buSzPts val="1100"/>
              <a:buFont typeface="Georgia"/>
              <a:buNone/>
            </a:pPr>
            <a:r>
              <a:rPr b="1" i="0" lang="en" sz="1100" u="none" cap="none" strike="noStrike">
                <a:solidFill>
                  <a:srgbClr val="6B4C36"/>
                </a:solidFill>
                <a:latin typeface="Georgia"/>
                <a:ea typeface="Georgia"/>
                <a:cs typeface="Georgia"/>
                <a:sym typeface="Georgia"/>
              </a:rPr>
              <a:t>We can do this. </a:t>
            </a:r>
            <a:r>
              <a:rPr b="0" i="0" lang="en" sz="1100" u="none" cap="none" strike="noStrike">
                <a:solidFill>
                  <a:srgbClr val="3D2B1F"/>
                </a:solidFill>
                <a:latin typeface="Calibri"/>
                <a:ea typeface="Calibri"/>
                <a:cs typeface="Calibri"/>
                <a:sym typeface="Calibri"/>
              </a:rPr>
              <a:t>Not because it will be easy, but because people like us have done it before. The template exists.</a:t>
            </a:r>
            <a:endParaRPr b="0" i="0" sz="1100" u="none" cap="none" strike="noStrike">
              <a:solidFill>
                <a:schemeClr val="dk1"/>
              </a:solidFill>
              <a:latin typeface="Calibri"/>
              <a:ea typeface="Calibri"/>
              <a:cs typeface="Calibri"/>
              <a:sym typeface="Calibri"/>
            </a:endParaRPr>
          </a:p>
        </p:txBody>
      </p:sp>
      <p:sp>
        <p:nvSpPr>
          <p:cNvPr id="227" name="Google Shape;227;p41"/>
          <p:cNvSpPr/>
          <p:nvPr/>
        </p:nvSpPr>
        <p:spPr>
          <a:xfrm>
            <a:off x="411480" y="4645152"/>
            <a:ext cx="8321100" cy="384000"/>
          </a:xfrm>
          <a:prstGeom prst="rect">
            <a:avLst/>
          </a:prstGeom>
          <a:solidFill>
            <a:srgbClr val="B8D4BA"/>
          </a:solidFill>
          <a:ln cap="flat" cmpd="sng" w="12700">
            <a:solidFill>
              <a:srgbClr val="B8D4BA"/>
            </a:solidFill>
            <a:prstDash val="solid"/>
            <a:round/>
            <a:headEnd len="sm" w="sm" type="none"/>
            <a:tailEnd len="sm" w="sm" type="none"/>
          </a:ln>
          <a:effectLst>
            <a:outerShdw blurRad="50800" rotWithShape="0" algn="bl" dir="16200000" dist="25400">
              <a:srgbClr val="3D2B1F">
                <a:alpha val="784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 name="Google Shape;228;p41"/>
          <p:cNvSpPr/>
          <p:nvPr/>
        </p:nvSpPr>
        <p:spPr>
          <a:xfrm>
            <a:off x="502920" y="4663440"/>
            <a:ext cx="8138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D7A52"/>
              </a:buClr>
              <a:buSzPts val="1200"/>
              <a:buFont typeface="Calibri"/>
              <a:buNone/>
            </a:pPr>
            <a:r>
              <a:rPr b="1" i="1" lang="en" sz="1200" u="none" cap="none" strike="noStrike">
                <a:solidFill>
                  <a:srgbClr val="4D7A52"/>
                </a:solidFill>
                <a:latin typeface="Calibri"/>
                <a:ea typeface="Calibri"/>
                <a:cs typeface="Calibri"/>
                <a:sym typeface="Calibri"/>
              </a:rPr>
              <a:t>"South Korea stopped it in six hours." The question is not whether it's possible. The question is whether we're ready.</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233" name="Shape 233"/>
        <p:cNvGrpSpPr/>
        <p:nvPr/>
      </p:nvGrpSpPr>
      <p:grpSpPr>
        <a:xfrm>
          <a:off x="0" y="0"/>
          <a:ext cx="0" cy="0"/>
          <a:chOff x="0" y="0"/>
          <a:chExt cx="0" cy="0"/>
        </a:xfrm>
      </p:grpSpPr>
      <p:sp>
        <p:nvSpPr>
          <p:cNvPr id="234" name="Google Shape;234;p42"/>
          <p:cNvSpPr/>
          <p:nvPr/>
        </p:nvSpPr>
        <p:spPr>
          <a:xfrm>
            <a:off x="411480" y="256032"/>
            <a:ext cx="8321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2400"/>
              <a:buFont typeface="Georgia"/>
              <a:buNone/>
            </a:pPr>
            <a:r>
              <a:rPr b="1" i="0" lang="en" sz="2400" u="none" cap="none" strike="noStrike">
                <a:solidFill>
                  <a:srgbClr val="3D2B1F"/>
                </a:solidFill>
                <a:latin typeface="Georgia"/>
                <a:ea typeface="Georgia"/>
                <a:cs typeface="Georgia"/>
                <a:sym typeface="Georgia"/>
              </a:rPr>
              <a:t>Tools That Have Worked — Around the World</a:t>
            </a:r>
            <a:endParaRPr b="0" i="0" sz="2400" u="none" cap="none" strike="noStrike">
              <a:solidFill>
                <a:schemeClr val="dk1"/>
              </a:solidFill>
              <a:latin typeface="Calibri"/>
              <a:ea typeface="Calibri"/>
              <a:cs typeface="Calibri"/>
              <a:sym typeface="Calibri"/>
            </a:endParaRPr>
          </a:p>
        </p:txBody>
      </p:sp>
      <p:sp>
        <p:nvSpPr>
          <p:cNvPr id="235" name="Google Shape;235;p42"/>
          <p:cNvSpPr/>
          <p:nvPr/>
        </p:nvSpPr>
        <p:spPr>
          <a:xfrm>
            <a:off x="411480" y="749808"/>
            <a:ext cx="8321100" cy="475500"/>
          </a:xfrm>
          <a:prstGeom prst="rect">
            <a:avLst/>
          </a:prstGeom>
          <a:solidFill>
            <a:srgbClr val="B8D4BA"/>
          </a:solidFill>
          <a:ln cap="flat" cmpd="sng" w="9525">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6" name="Google Shape;236;p42"/>
          <p:cNvSpPr/>
          <p:nvPr/>
        </p:nvSpPr>
        <p:spPr>
          <a:xfrm>
            <a:off x="548640" y="786384"/>
            <a:ext cx="8046600" cy="384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D7A52"/>
              </a:buClr>
              <a:buSzPts val="1200"/>
              <a:buFont typeface="Georgia"/>
              <a:buNone/>
            </a:pPr>
            <a:r>
              <a:rPr b="1" i="0" lang="en" sz="1200" u="none" cap="none" strike="noStrike">
                <a:solidFill>
                  <a:srgbClr val="4D7A52"/>
                </a:solidFill>
                <a:latin typeface="Georgia"/>
                <a:ea typeface="Georgia"/>
                <a:cs typeface="Georgia"/>
                <a:sym typeface="Georgia"/>
              </a:rPr>
              <a:t>Gene Sharp — Required Reading: </a:t>
            </a:r>
            <a:r>
              <a:rPr b="0" i="0" lang="en" sz="1200" u="none" cap="none" strike="noStrike">
                <a:solidFill>
                  <a:srgbClr val="6B4C36"/>
                </a:solidFill>
                <a:latin typeface="Calibri"/>
                <a:ea typeface="Calibri"/>
                <a:cs typeface="Calibri"/>
                <a:sym typeface="Calibri"/>
              </a:rPr>
              <a:t>From Dictatorship to Democracy &amp; Waging Nonviolent Struggle. Used by organizers in Serbia, Burma, Iran, and Ukraine. Free online.</a:t>
            </a:r>
            <a:endParaRPr b="0" i="0" sz="1200" u="none" cap="none" strike="noStrike">
              <a:solidFill>
                <a:schemeClr val="dk1"/>
              </a:solidFill>
              <a:latin typeface="Calibri"/>
              <a:ea typeface="Calibri"/>
              <a:cs typeface="Calibri"/>
              <a:sym typeface="Calibri"/>
            </a:endParaRPr>
          </a:p>
        </p:txBody>
      </p:sp>
      <p:sp>
        <p:nvSpPr>
          <p:cNvPr id="237" name="Google Shape;237;p42"/>
          <p:cNvSpPr/>
          <p:nvPr/>
        </p:nvSpPr>
        <p:spPr>
          <a:xfrm>
            <a:off x="411480" y="1417320"/>
            <a:ext cx="2697600" cy="347400"/>
          </a:xfrm>
          <a:prstGeom prst="rect">
            <a:avLst/>
          </a:prstGeom>
          <a:solidFill>
            <a:srgbClr val="8B3A1C"/>
          </a:solidFill>
          <a:ln cap="flat" cmpd="sng" w="12700">
            <a:solidFill>
              <a:srgbClr val="8B3A1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8" name="Google Shape;238;p42"/>
          <p:cNvSpPr/>
          <p:nvPr/>
        </p:nvSpPr>
        <p:spPr>
          <a:xfrm>
            <a:off x="521208" y="1453896"/>
            <a:ext cx="25512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Political Noncooperation</a:t>
            </a:r>
            <a:endParaRPr b="0" i="0" sz="1300" u="none" cap="none" strike="noStrike">
              <a:solidFill>
                <a:schemeClr val="dk1"/>
              </a:solidFill>
              <a:latin typeface="Calibri"/>
              <a:ea typeface="Calibri"/>
              <a:cs typeface="Calibri"/>
              <a:sym typeface="Calibri"/>
            </a:endParaRPr>
          </a:p>
        </p:txBody>
      </p:sp>
      <p:sp>
        <p:nvSpPr>
          <p:cNvPr id="239" name="Google Shape;239;p42"/>
          <p:cNvSpPr/>
          <p:nvPr/>
        </p:nvSpPr>
        <p:spPr>
          <a:xfrm>
            <a:off x="411480" y="1764792"/>
            <a:ext cx="2697600" cy="2377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0" name="Google Shape;240;p42"/>
          <p:cNvSpPr/>
          <p:nvPr/>
        </p:nvSpPr>
        <p:spPr>
          <a:xfrm>
            <a:off x="521208" y="1828800"/>
            <a:ext cx="2514600" cy="22404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Refuse to participate in administration-aligned events</a:t>
            </a:r>
            <a:endParaRPr b="0" i="0" sz="12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Boycott complicit institutions and their sponsors</a:t>
            </a:r>
            <a:endParaRPr b="0" i="0" sz="12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Delay and slow-walk unjust orders at every level</a:t>
            </a:r>
            <a:endParaRPr b="0" i="0" sz="1200" u="none" cap="none" strike="noStrike">
              <a:solidFill>
                <a:schemeClr val="dk1"/>
              </a:solidFill>
              <a:latin typeface="Calibri"/>
              <a:ea typeface="Calibri"/>
              <a:cs typeface="Calibri"/>
              <a:sym typeface="Calibri"/>
            </a:endParaRPr>
          </a:p>
        </p:txBody>
      </p:sp>
      <p:sp>
        <p:nvSpPr>
          <p:cNvPr id="241" name="Google Shape;241;p42"/>
          <p:cNvSpPr/>
          <p:nvPr/>
        </p:nvSpPr>
        <p:spPr>
          <a:xfrm>
            <a:off x="3227832" y="1417320"/>
            <a:ext cx="2697600" cy="347400"/>
          </a:xfrm>
          <a:prstGeom prst="rect">
            <a:avLst/>
          </a:prstGeom>
          <a:solidFill>
            <a:srgbClr val="C4622D"/>
          </a:solidFill>
          <a:ln cap="flat" cmpd="sng" w="12700">
            <a:solidFill>
              <a:srgbClr val="C4622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 name="Google Shape;242;p42"/>
          <p:cNvSpPr/>
          <p:nvPr/>
        </p:nvSpPr>
        <p:spPr>
          <a:xfrm>
            <a:off x="3337560" y="1453896"/>
            <a:ext cx="25512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Economic Pressure</a:t>
            </a:r>
            <a:endParaRPr b="0" i="0" sz="1300" u="none" cap="none" strike="noStrike">
              <a:solidFill>
                <a:schemeClr val="dk1"/>
              </a:solidFill>
              <a:latin typeface="Calibri"/>
              <a:ea typeface="Calibri"/>
              <a:cs typeface="Calibri"/>
              <a:sym typeface="Calibri"/>
            </a:endParaRPr>
          </a:p>
        </p:txBody>
      </p:sp>
      <p:sp>
        <p:nvSpPr>
          <p:cNvPr id="243" name="Google Shape;243;p42"/>
          <p:cNvSpPr/>
          <p:nvPr/>
        </p:nvSpPr>
        <p:spPr>
          <a:xfrm>
            <a:off x="3227832" y="1764792"/>
            <a:ext cx="2697600" cy="2377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4" name="Google Shape;244;p42"/>
          <p:cNvSpPr/>
          <p:nvPr/>
        </p:nvSpPr>
        <p:spPr>
          <a:xfrm>
            <a:off x="3337560" y="1828800"/>
            <a:ext cx="2514600" cy="22404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General strikes and coordinated work stoppages</a:t>
            </a:r>
            <a:endParaRPr b="0" i="0" sz="12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Boycott businesses enabling harm</a:t>
            </a:r>
            <a:endParaRPr b="0" i="0" sz="12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Divest from complicit financial institutions</a:t>
            </a:r>
            <a:endParaRPr b="0" i="0" sz="1200" u="none" cap="none" strike="noStrike">
              <a:solidFill>
                <a:schemeClr val="dk1"/>
              </a:solidFill>
              <a:latin typeface="Calibri"/>
              <a:ea typeface="Calibri"/>
              <a:cs typeface="Calibri"/>
              <a:sym typeface="Calibri"/>
            </a:endParaRPr>
          </a:p>
        </p:txBody>
      </p:sp>
      <p:sp>
        <p:nvSpPr>
          <p:cNvPr id="245" name="Google Shape;245;p42"/>
          <p:cNvSpPr/>
          <p:nvPr/>
        </p:nvSpPr>
        <p:spPr>
          <a:xfrm>
            <a:off x="6044184" y="1417320"/>
            <a:ext cx="2697600" cy="347400"/>
          </a:xfrm>
          <a:prstGeom prst="rect">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6" name="Google Shape;246;p42"/>
          <p:cNvSpPr/>
          <p:nvPr/>
        </p:nvSpPr>
        <p:spPr>
          <a:xfrm>
            <a:off x="6153912" y="1453896"/>
            <a:ext cx="25512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Social Resistance</a:t>
            </a:r>
            <a:endParaRPr b="0" i="0" sz="1300" u="none" cap="none" strike="noStrike">
              <a:solidFill>
                <a:schemeClr val="dk1"/>
              </a:solidFill>
              <a:latin typeface="Calibri"/>
              <a:ea typeface="Calibri"/>
              <a:cs typeface="Calibri"/>
              <a:sym typeface="Calibri"/>
            </a:endParaRPr>
          </a:p>
        </p:txBody>
      </p:sp>
      <p:sp>
        <p:nvSpPr>
          <p:cNvPr id="247" name="Google Shape;247;p42"/>
          <p:cNvSpPr/>
          <p:nvPr/>
        </p:nvSpPr>
        <p:spPr>
          <a:xfrm>
            <a:off x="6044184" y="1764792"/>
            <a:ext cx="2697600" cy="2377500"/>
          </a:xfrm>
          <a:prstGeom prst="rect">
            <a:avLst/>
          </a:prstGeom>
          <a:solidFill>
            <a:srgbClr val="F0E8DC"/>
          </a:solidFill>
          <a:ln cap="flat" cmpd="sng" w="9525">
            <a:solidFill>
              <a:srgbClr val="E2D5C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8" name="Google Shape;248;p42"/>
          <p:cNvSpPr/>
          <p:nvPr/>
        </p:nvSpPr>
        <p:spPr>
          <a:xfrm>
            <a:off x="6153912" y="1828800"/>
            <a:ext cx="2514600" cy="22404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Build neighbor networks and mutual aid systems</a:t>
            </a:r>
            <a:endParaRPr b="0" i="0" sz="12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Public accountability for collaborators</a:t>
            </a:r>
            <a:endParaRPr b="0" i="0" sz="12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3D2B1F"/>
              </a:buClr>
              <a:buSzPts val="1200"/>
              <a:buFont typeface="Calibri"/>
              <a:buChar char="•"/>
            </a:pPr>
            <a:r>
              <a:rPr b="0" i="0" lang="en" sz="1200" u="none" cap="none" strike="noStrike">
                <a:solidFill>
                  <a:srgbClr val="3D2B1F"/>
                </a:solidFill>
                <a:latin typeface="Calibri"/>
                <a:ea typeface="Calibri"/>
                <a:cs typeface="Calibri"/>
                <a:sym typeface="Calibri"/>
              </a:rPr>
              <a:t>Build parallel community structures that function independently</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253" name="Shape 253"/>
        <p:cNvGrpSpPr/>
        <p:nvPr/>
      </p:nvGrpSpPr>
      <p:grpSpPr>
        <a:xfrm>
          <a:off x="0" y="0"/>
          <a:ext cx="0" cy="0"/>
          <a:chOff x="0" y="0"/>
          <a:chExt cx="0" cy="0"/>
        </a:xfrm>
      </p:grpSpPr>
      <p:sp>
        <p:nvSpPr>
          <p:cNvPr id="254" name="Google Shape;254;p43"/>
          <p:cNvSpPr/>
          <p:nvPr/>
        </p:nvSpPr>
        <p:spPr>
          <a:xfrm>
            <a:off x="411480" y="256032"/>
            <a:ext cx="8321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3000"/>
              <a:buFont typeface="Georgia"/>
              <a:buNone/>
            </a:pPr>
            <a:r>
              <a:rPr b="1" i="0" lang="en" sz="3000" u="none" cap="none" strike="noStrike">
                <a:solidFill>
                  <a:srgbClr val="3D2B1F"/>
                </a:solidFill>
                <a:latin typeface="Georgia"/>
                <a:ea typeface="Georgia"/>
                <a:cs typeface="Georgia"/>
                <a:sym typeface="Georgia"/>
              </a:rPr>
              <a:t>What Is Real Organizing?</a:t>
            </a:r>
            <a:endParaRPr b="0" i="0" sz="3000" u="none" cap="none" strike="noStrike">
              <a:solidFill>
                <a:schemeClr val="dk1"/>
              </a:solidFill>
              <a:latin typeface="Calibri"/>
              <a:ea typeface="Calibri"/>
              <a:cs typeface="Calibri"/>
              <a:sym typeface="Calibri"/>
            </a:endParaRPr>
          </a:p>
        </p:txBody>
      </p:sp>
      <p:sp>
        <p:nvSpPr>
          <p:cNvPr id="255" name="Google Shape;255;p43"/>
          <p:cNvSpPr/>
          <p:nvPr/>
        </p:nvSpPr>
        <p:spPr>
          <a:xfrm>
            <a:off x="411480" y="804672"/>
            <a:ext cx="8321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1350"/>
              <a:buFont typeface="Calibri"/>
              <a:buNone/>
            </a:pPr>
            <a:r>
              <a:rPr b="0" i="1" lang="en" sz="1350" u="none" cap="none" strike="noStrike">
                <a:solidFill>
                  <a:srgbClr val="6B4C36"/>
                </a:solidFill>
                <a:latin typeface="Calibri"/>
                <a:ea typeface="Calibri"/>
                <a:cs typeface="Calibri"/>
                <a:sym typeface="Calibri"/>
              </a:rPr>
              <a:t>Politics is about building power, not just expressing values.</a:t>
            </a:r>
            <a:endParaRPr b="0" i="0" sz="1350" u="none" cap="none" strike="noStrike">
              <a:solidFill>
                <a:schemeClr val="dk1"/>
              </a:solidFill>
              <a:latin typeface="Calibri"/>
              <a:ea typeface="Calibri"/>
              <a:cs typeface="Calibri"/>
              <a:sym typeface="Calibri"/>
            </a:endParaRPr>
          </a:p>
        </p:txBody>
      </p:sp>
      <p:sp>
        <p:nvSpPr>
          <p:cNvPr id="256" name="Google Shape;256;p43"/>
          <p:cNvSpPr/>
          <p:nvPr/>
        </p:nvSpPr>
        <p:spPr>
          <a:xfrm>
            <a:off x="411480" y="1261872"/>
            <a:ext cx="8321100" cy="694800"/>
          </a:xfrm>
          <a:prstGeom prst="rect">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7" name="Google Shape;257;p43"/>
          <p:cNvSpPr/>
          <p:nvPr/>
        </p:nvSpPr>
        <p:spPr>
          <a:xfrm>
            <a:off x="548640" y="1289304"/>
            <a:ext cx="8046600" cy="621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2800"/>
              <a:buFont typeface="Georgia"/>
              <a:buNone/>
            </a:pPr>
            <a:r>
              <a:rPr b="1" i="0" lang="en" sz="2800" u="none" cap="none" strike="noStrike">
                <a:solidFill>
                  <a:srgbClr val="FFFFFF"/>
                </a:solidFill>
                <a:latin typeface="Georgia"/>
                <a:ea typeface="Georgia"/>
                <a:cs typeface="Georgia"/>
                <a:sym typeface="Georgia"/>
              </a:rPr>
              <a:t>4 in 5  </a:t>
            </a:r>
            <a:r>
              <a:rPr b="0" i="0" lang="en" sz="1300" u="none" cap="none" strike="noStrike">
                <a:solidFill>
                  <a:srgbClr val="D4F5DC"/>
                </a:solidFill>
                <a:latin typeface="Calibri"/>
                <a:ea typeface="Calibri"/>
                <a:cs typeface="Calibri"/>
                <a:sym typeface="Calibri"/>
              </a:rPr>
              <a:t>people who spend 2+ hrs/day on politics spend zero minutes on actual organizing.  —  Eitan Hersh, </a:t>
            </a:r>
            <a:r>
              <a:rPr b="0" i="1" lang="en" sz="1300" u="none" cap="none" strike="noStrike">
                <a:solidFill>
                  <a:srgbClr val="D4F5DC"/>
                </a:solidFill>
                <a:latin typeface="Calibri"/>
                <a:ea typeface="Calibri"/>
                <a:cs typeface="Calibri"/>
                <a:sym typeface="Calibri"/>
              </a:rPr>
              <a:t>Politics Is for Power</a:t>
            </a:r>
            <a:endParaRPr b="0" i="0" sz="2800" u="none" cap="none" strike="noStrike">
              <a:solidFill>
                <a:schemeClr val="dk1"/>
              </a:solidFill>
              <a:latin typeface="Calibri"/>
              <a:ea typeface="Calibri"/>
              <a:cs typeface="Calibri"/>
              <a:sym typeface="Calibri"/>
            </a:endParaRPr>
          </a:p>
        </p:txBody>
      </p:sp>
      <p:sp>
        <p:nvSpPr>
          <p:cNvPr id="258" name="Google Shape;258;p43"/>
          <p:cNvSpPr/>
          <p:nvPr/>
        </p:nvSpPr>
        <p:spPr>
          <a:xfrm>
            <a:off x="411480" y="2066544"/>
            <a:ext cx="3931800" cy="347400"/>
          </a:xfrm>
          <a:prstGeom prst="rect">
            <a:avLst/>
          </a:prstGeom>
          <a:solidFill>
            <a:srgbClr val="8B3A1C"/>
          </a:solidFill>
          <a:ln cap="flat" cmpd="sng" w="12700">
            <a:solidFill>
              <a:srgbClr val="8B3A1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9" name="Google Shape;259;p43"/>
          <p:cNvSpPr/>
          <p:nvPr/>
        </p:nvSpPr>
        <p:spPr>
          <a:xfrm>
            <a:off x="521208" y="2103120"/>
            <a:ext cx="37857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Political Hobbyism — What Most of Us Do</a:t>
            </a:r>
            <a:endParaRPr b="0" i="0" sz="1300" u="none" cap="none" strike="noStrike">
              <a:solidFill>
                <a:schemeClr val="dk1"/>
              </a:solidFill>
              <a:latin typeface="Calibri"/>
              <a:ea typeface="Calibri"/>
              <a:cs typeface="Calibri"/>
              <a:sym typeface="Calibri"/>
            </a:endParaRPr>
          </a:p>
        </p:txBody>
      </p:sp>
      <p:sp>
        <p:nvSpPr>
          <p:cNvPr id="260" name="Google Shape;260;p43"/>
          <p:cNvSpPr/>
          <p:nvPr/>
        </p:nvSpPr>
        <p:spPr>
          <a:xfrm>
            <a:off x="411480" y="2432304"/>
            <a:ext cx="3931800" cy="603600"/>
          </a:xfrm>
          <a:prstGeom prst="rect">
            <a:avLst/>
          </a:prstGeom>
          <a:solidFill>
            <a:srgbClr val="F5EBE6"/>
          </a:solidFill>
          <a:ln cap="flat" cmpd="sng" w="9525">
            <a:solidFill>
              <a:srgbClr val="E2D5C3"/>
            </a:solidFill>
            <a:prstDash val="solid"/>
            <a:round/>
            <a:headEnd len="sm" w="sm" type="none"/>
            <a:tailEnd len="sm" w="sm" type="none"/>
          </a:ln>
          <a:effectLst>
            <a:outerShdw blurRad="63500" rotWithShape="0" algn="bl" dir="8100000" dist="25400">
              <a:srgbClr val="3D2B1F">
                <a:alpha val="102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1" name="Google Shape;261;p43"/>
          <p:cNvSpPr/>
          <p:nvPr/>
        </p:nvSpPr>
        <p:spPr>
          <a:xfrm>
            <a:off x="530352" y="2487168"/>
            <a:ext cx="3749100" cy="4938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050"/>
              <a:buFont typeface="Georgia"/>
              <a:buNone/>
            </a:pPr>
            <a:r>
              <a:rPr b="1" i="0" lang="en" sz="1050" u="none" cap="none" strike="noStrike">
                <a:solidFill>
                  <a:srgbClr val="8B3A1C"/>
                </a:solidFill>
                <a:latin typeface="Georgia"/>
                <a:ea typeface="Georgia"/>
                <a:cs typeface="Georgia"/>
                <a:sym typeface="Georgia"/>
              </a:rPr>
              <a:t>Consume &amp; react. </a:t>
            </a:r>
            <a:r>
              <a:rPr b="0" i="0" lang="en" sz="1050" u="none" cap="none" strike="noStrike">
                <a:solidFill>
                  <a:srgbClr val="3D2B1F"/>
                </a:solidFill>
                <a:latin typeface="Calibri"/>
                <a:ea typeface="Calibri"/>
                <a:cs typeface="Calibri"/>
                <a:sym typeface="Calibri"/>
              </a:rPr>
              <a:t>Scroll news, share outrage, post hot takes. Emotional engagement is not political power — it changes nothing on the ground.</a:t>
            </a:r>
            <a:endParaRPr b="0" i="0" sz="1050" u="none" cap="none" strike="noStrike">
              <a:solidFill>
                <a:schemeClr val="dk1"/>
              </a:solidFill>
              <a:latin typeface="Calibri"/>
              <a:ea typeface="Calibri"/>
              <a:cs typeface="Calibri"/>
              <a:sym typeface="Calibri"/>
            </a:endParaRPr>
          </a:p>
        </p:txBody>
      </p:sp>
      <p:sp>
        <p:nvSpPr>
          <p:cNvPr id="262" name="Google Shape;262;p43"/>
          <p:cNvSpPr/>
          <p:nvPr/>
        </p:nvSpPr>
        <p:spPr>
          <a:xfrm>
            <a:off x="411480" y="3090672"/>
            <a:ext cx="3931800" cy="603600"/>
          </a:xfrm>
          <a:prstGeom prst="rect">
            <a:avLst/>
          </a:prstGeom>
          <a:solidFill>
            <a:srgbClr val="F5EBE6"/>
          </a:solidFill>
          <a:ln cap="flat" cmpd="sng" w="9525">
            <a:solidFill>
              <a:srgbClr val="E2D5C3"/>
            </a:solidFill>
            <a:prstDash val="solid"/>
            <a:round/>
            <a:headEnd len="sm" w="sm" type="none"/>
            <a:tailEnd len="sm" w="sm" type="none"/>
          </a:ln>
          <a:effectLst>
            <a:outerShdw blurRad="63500" rotWithShape="0" algn="bl" dir="8100000" dist="25400">
              <a:srgbClr val="3D2B1F">
                <a:alpha val="102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3" name="Google Shape;263;p43"/>
          <p:cNvSpPr/>
          <p:nvPr/>
        </p:nvSpPr>
        <p:spPr>
          <a:xfrm>
            <a:off x="530350" y="3209852"/>
            <a:ext cx="3749100" cy="429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050"/>
              <a:buFont typeface="Georgia"/>
              <a:buNone/>
            </a:pPr>
            <a:r>
              <a:rPr b="1" i="0" lang="en" sz="1050" u="none" cap="none" strike="noStrike">
                <a:solidFill>
                  <a:srgbClr val="8B3A1C"/>
                </a:solidFill>
                <a:latin typeface="Georgia"/>
                <a:ea typeface="Georgia"/>
                <a:cs typeface="Georgia"/>
                <a:sym typeface="Georgia"/>
              </a:rPr>
              <a:t>Perform publicly. </a:t>
            </a:r>
            <a:r>
              <a:rPr b="0" i="0" lang="en" sz="1050" u="none" cap="none" strike="noStrike">
                <a:solidFill>
                  <a:srgbClr val="3D2B1F"/>
                </a:solidFill>
                <a:latin typeface="Calibri"/>
                <a:ea typeface="Calibri"/>
                <a:cs typeface="Calibri"/>
                <a:sym typeface="Calibri"/>
              </a:rPr>
              <a:t>Signal views to people who already agree. This is identity work, not organizing. The choir is already convinced.</a:t>
            </a:r>
            <a:endParaRPr b="0" i="0" sz="1050" u="none" cap="none" strike="noStrike">
              <a:solidFill>
                <a:schemeClr val="dk1"/>
              </a:solidFill>
              <a:latin typeface="Calibri"/>
              <a:ea typeface="Calibri"/>
              <a:cs typeface="Calibri"/>
              <a:sym typeface="Calibri"/>
            </a:endParaRPr>
          </a:p>
        </p:txBody>
      </p:sp>
      <p:sp>
        <p:nvSpPr>
          <p:cNvPr id="264" name="Google Shape;264;p43"/>
          <p:cNvSpPr/>
          <p:nvPr/>
        </p:nvSpPr>
        <p:spPr>
          <a:xfrm>
            <a:off x="411480" y="3749040"/>
            <a:ext cx="3931800" cy="603600"/>
          </a:xfrm>
          <a:prstGeom prst="rect">
            <a:avLst/>
          </a:prstGeom>
          <a:solidFill>
            <a:srgbClr val="F5EBE6"/>
          </a:solidFill>
          <a:ln cap="flat" cmpd="sng" w="9525">
            <a:solidFill>
              <a:srgbClr val="E2D5C3"/>
            </a:solidFill>
            <a:prstDash val="solid"/>
            <a:round/>
            <a:headEnd len="sm" w="sm" type="none"/>
            <a:tailEnd len="sm" w="sm" type="none"/>
          </a:ln>
          <a:effectLst>
            <a:outerShdw blurRad="63500" rotWithShape="0" algn="bl" dir="8100000" dist="25400">
              <a:srgbClr val="3D2B1F">
                <a:alpha val="102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5" name="Google Shape;265;p43"/>
          <p:cNvSpPr/>
          <p:nvPr/>
        </p:nvSpPr>
        <p:spPr>
          <a:xfrm>
            <a:off x="530352" y="3803904"/>
            <a:ext cx="3749100" cy="4938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8B3A1C"/>
              </a:buClr>
              <a:buSzPts val="1050"/>
              <a:buFont typeface="Georgia"/>
              <a:buNone/>
            </a:pPr>
            <a:r>
              <a:rPr b="1" i="0" lang="en" sz="1050" u="none" cap="none" strike="noStrike">
                <a:solidFill>
                  <a:srgbClr val="8B3A1C"/>
                </a:solidFill>
                <a:latin typeface="Georgia"/>
                <a:ea typeface="Georgia"/>
                <a:cs typeface="Georgia"/>
                <a:sym typeface="Georgia"/>
              </a:rPr>
              <a:t>Wait for a leader. </a:t>
            </a:r>
            <a:r>
              <a:rPr b="0" i="0" lang="en" sz="1050" u="none" cap="none" strike="noStrike">
                <a:solidFill>
                  <a:srgbClr val="3D2B1F"/>
                </a:solidFill>
                <a:latin typeface="Calibri"/>
                <a:ea typeface="Calibri"/>
                <a:cs typeface="Calibri"/>
                <a:sym typeface="Calibri"/>
              </a:rPr>
              <a:t>Donate to campaigns </a:t>
            </a:r>
            <a:r>
              <a:rPr lang="en" sz="1050">
                <a:solidFill>
                  <a:srgbClr val="3D2B1F"/>
                </a:solidFill>
                <a:latin typeface="Calibri"/>
                <a:ea typeface="Calibri"/>
                <a:cs typeface="Calibri"/>
                <a:sym typeface="Calibri"/>
              </a:rPr>
              <a:t>but keep a distance day-to-day</a:t>
            </a:r>
            <a:r>
              <a:rPr b="0" i="0" lang="en" sz="1050" u="none" cap="none" strike="noStrike">
                <a:solidFill>
                  <a:srgbClr val="3D2B1F"/>
                </a:solidFill>
                <a:latin typeface="Calibri"/>
                <a:ea typeface="Calibri"/>
                <a:cs typeface="Calibri"/>
                <a:sym typeface="Calibri"/>
              </a:rPr>
              <a:t>. Depend on charisma rather than relationships you build yourself.</a:t>
            </a:r>
            <a:endParaRPr b="0" i="0" sz="1050" u="none" cap="none" strike="noStrike">
              <a:solidFill>
                <a:schemeClr val="dk1"/>
              </a:solidFill>
              <a:latin typeface="Calibri"/>
              <a:ea typeface="Calibri"/>
              <a:cs typeface="Calibri"/>
              <a:sym typeface="Calibri"/>
            </a:endParaRPr>
          </a:p>
        </p:txBody>
      </p:sp>
      <p:sp>
        <p:nvSpPr>
          <p:cNvPr id="266" name="Google Shape;266;p43"/>
          <p:cNvSpPr/>
          <p:nvPr/>
        </p:nvSpPr>
        <p:spPr>
          <a:xfrm>
            <a:off x="4754880" y="2066544"/>
            <a:ext cx="3977700" cy="347400"/>
          </a:xfrm>
          <a:prstGeom prst="rect">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7" name="Google Shape;267;p43"/>
          <p:cNvSpPr/>
          <p:nvPr/>
        </p:nvSpPr>
        <p:spPr>
          <a:xfrm>
            <a:off x="4864608" y="2103120"/>
            <a:ext cx="3831300" cy="274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Georgia"/>
              <a:buNone/>
            </a:pPr>
            <a:r>
              <a:rPr b="1" i="0" lang="en" sz="1300" u="none" cap="none" strike="noStrike">
                <a:solidFill>
                  <a:srgbClr val="FFFFFF"/>
                </a:solidFill>
                <a:latin typeface="Georgia"/>
                <a:ea typeface="Georgia"/>
                <a:cs typeface="Georgia"/>
                <a:sym typeface="Georgia"/>
              </a:rPr>
              <a:t>Real Organizing According to Hersh</a:t>
            </a:r>
            <a:endParaRPr b="0" i="0" sz="1300" u="none" cap="none" strike="noStrike">
              <a:solidFill>
                <a:schemeClr val="dk1"/>
              </a:solidFill>
              <a:latin typeface="Calibri"/>
              <a:ea typeface="Calibri"/>
              <a:cs typeface="Calibri"/>
              <a:sym typeface="Calibri"/>
            </a:endParaRPr>
          </a:p>
        </p:txBody>
      </p:sp>
      <p:sp>
        <p:nvSpPr>
          <p:cNvPr id="268" name="Google Shape;268;p43"/>
          <p:cNvSpPr/>
          <p:nvPr/>
        </p:nvSpPr>
        <p:spPr>
          <a:xfrm>
            <a:off x="4754880" y="2432304"/>
            <a:ext cx="3977700" cy="603600"/>
          </a:xfrm>
          <a:prstGeom prst="rect">
            <a:avLst/>
          </a:prstGeom>
          <a:solidFill>
            <a:srgbClr val="F0E8DC"/>
          </a:solidFill>
          <a:ln cap="flat" cmpd="sng" w="9525">
            <a:solidFill>
              <a:srgbClr val="E2D5C3"/>
            </a:solidFill>
            <a:prstDash val="solid"/>
            <a:round/>
            <a:headEnd len="sm" w="sm" type="none"/>
            <a:tailEnd len="sm" w="sm" type="none"/>
          </a:ln>
          <a:effectLst>
            <a:outerShdw blurRad="63500" rotWithShape="0" algn="bl" dir="8100000" dist="25400">
              <a:srgbClr val="3D2B1F">
                <a:alpha val="102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9" name="Google Shape;269;p43"/>
          <p:cNvSpPr/>
          <p:nvPr/>
        </p:nvSpPr>
        <p:spPr>
          <a:xfrm>
            <a:off x="4873750" y="2487250"/>
            <a:ext cx="3721500" cy="4938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050"/>
              <a:buFont typeface="Georgia"/>
              <a:buNone/>
            </a:pPr>
            <a:r>
              <a:rPr b="1" i="0" lang="en" sz="1050" u="none" cap="none" strike="noStrike">
                <a:solidFill>
                  <a:srgbClr val="4D7A52"/>
                </a:solidFill>
                <a:latin typeface="Georgia"/>
                <a:ea typeface="Georgia"/>
                <a:cs typeface="Georgia"/>
                <a:sym typeface="Georgia"/>
              </a:rPr>
              <a:t>Acquire power, not just express values. </a:t>
            </a:r>
            <a:r>
              <a:rPr b="0" i="0" lang="en" sz="1050" u="none" cap="none" strike="noStrike">
                <a:solidFill>
                  <a:srgbClr val="3D2B1F"/>
                </a:solidFill>
                <a:latin typeface="Calibri"/>
                <a:ea typeface="Calibri"/>
                <a:cs typeface="Calibri"/>
                <a:sym typeface="Calibri"/>
              </a:rPr>
              <a:t>Organizing is the work of building the capacity to make people in power do things they otherwise wouldn't. It is not self-expression.</a:t>
            </a:r>
            <a:endParaRPr b="0" i="0" sz="1050" u="none" cap="none" strike="noStrike">
              <a:solidFill>
                <a:schemeClr val="dk1"/>
              </a:solidFill>
              <a:latin typeface="Calibri"/>
              <a:ea typeface="Calibri"/>
              <a:cs typeface="Calibri"/>
              <a:sym typeface="Calibri"/>
            </a:endParaRPr>
          </a:p>
        </p:txBody>
      </p:sp>
      <p:sp>
        <p:nvSpPr>
          <p:cNvPr id="270" name="Google Shape;270;p43"/>
          <p:cNvSpPr/>
          <p:nvPr/>
        </p:nvSpPr>
        <p:spPr>
          <a:xfrm>
            <a:off x="4754880" y="3090672"/>
            <a:ext cx="3977700" cy="603600"/>
          </a:xfrm>
          <a:prstGeom prst="rect">
            <a:avLst/>
          </a:prstGeom>
          <a:solidFill>
            <a:srgbClr val="F0E8DC"/>
          </a:solidFill>
          <a:ln cap="flat" cmpd="sng" w="9525">
            <a:solidFill>
              <a:srgbClr val="E2D5C3"/>
            </a:solidFill>
            <a:prstDash val="solid"/>
            <a:round/>
            <a:headEnd len="sm" w="sm" type="none"/>
            <a:tailEnd len="sm" w="sm" type="none"/>
          </a:ln>
          <a:effectLst>
            <a:outerShdw blurRad="63500" rotWithShape="0" algn="bl" dir="8100000" dist="25400">
              <a:srgbClr val="3D2B1F">
                <a:alpha val="102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1" name="Google Shape;271;p43"/>
          <p:cNvSpPr/>
          <p:nvPr/>
        </p:nvSpPr>
        <p:spPr>
          <a:xfrm>
            <a:off x="4873750" y="3145725"/>
            <a:ext cx="3749100" cy="4938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050"/>
              <a:buFont typeface="Georgia"/>
              <a:buNone/>
            </a:pPr>
            <a:r>
              <a:rPr b="1" i="0" lang="en" sz="1050" u="none" cap="none" strike="noStrike">
                <a:solidFill>
                  <a:srgbClr val="4D7A52"/>
                </a:solidFill>
                <a:latin typeface="Georgia"/>
                <a:ea typeface="Georgia"/>
                <a:cs typeface="Georgia"/>
                <a:sym typeface="Georgia"/>
              </a:rPr>
              <a:t>Build relationships with people who don't already agree. </a:t>
            </a:r>
            <a:r>
              <a:rPr b="0" i="0" lang="en" sz="1050" u="none" cap="none" strike="noStrike">
                <a:solidFill>
                  <a:srgbClr val="3D2B1F"/>
                </a:solidFill>
                <a:latin typeface="Calibri"/>
                <a:ea typeface="Calibri"/>
                <a:cs typeface="Calibri"/>
                <a:sym typeface="Calibri"/>
              </a:rPr>
              <a:t>Real organizing means going to where persuadable people are and building trust over time.</a:t>
            </a:r>
            <a:endParaRPr b="0" i="0" sz="1050" u="none" cap="none" strike="noStrike">
              <a:solidFill>
                <a:schemeClr val="dk1"/>
              </a:solidFill>
              <a:latin typeface="Calibri"/>
              <a:ea typeface="Calibri"/>
              <a:cs typeface="Calibri"/>
              <a:sym typeface="Calibri"/>
            </a:endParaRPr>
          </a:p>
        </p:txBody>
      </p:sp>
      <p:sp>
        <p:nvSpPr>
          <p:cNvPr id="272" name="Google Shape;272;p43"/>
          <p:cNvSpPr/>
          <p:nvPr/>
        </p:nvSpPr>
        <p:spPr>
          <a:xfrm>
            <a:off x="4754875" y="3749051"/>
            <a:ext cx="3977700" cy="695100"/>
          </a:xfrm>
          <a:prstGeom prst="rect">
            <a:avLst/>
          </a:prstGeom>
          <a:solidFill>
            <a:srgbClr val="F0E8DC"/>
          </a:solidFill>
          <a:ln cap="flat" cmpd="sng" w="9525">
            <a:solidFill>
              <a:srgbClr val="E2D5C3"/>
            </a:solidFill>
            <a:prstDash val="solid"/>
            <a:round/>
            <a:headEnd len="sm" w="sm" type="none"/>
            <a:tailEnd len="sm" w="sm" type="none"/>
          </a:ln>
          <a:effectLst>
            <a:outerShdw blurRad="63500" rotWithShape="0" algn="bl" dir="8100000" dist="25400">
              <a:srgbClr val="3D2B1F">
                <a:alpha val="102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3" name="Google Shape;273;p43"/>
          <p:cNvSpPr/>
          <p:nvPr/>
        </p:nvSpPr>
        <p:spPr>
          <a:xfrm>
            <a:off x="4873752" y="3803904"/>
            <a:ext cx="3794700" cy="4938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4D7A52"/>
              </a:buClr>
              <a:buSzPts val="1050"/>
              <a:buFont typeface="Georgia"/>
              <a:buNone/>
            </a:pPr>
            <a:r>
              <a:rPr b="1" i="0" lang="en" sz="1050" u="none" cap="none" strike="noStrike">
                <a:solidFill>
                  <a:srgbClr val="4D7A52"/>
                </a:solidFill>
                <a:latin typeface="Georgia"/>
                <a:ea typeface="Georgia"/>
                <a:cs typeface="Georgia"/>
                <a:sym typeface="Georgia"/>
              </a:rPr>
              <a:t>Show up between crises, not just during them. </a:t>
            </a:r>
            <a:r>
              <a:rPr b="0" i="0" lang="en" sz="1050" u="none" cap="none" strike="noStrike">
                <a:solidFill>
                  <a:srgbClr val="3D2B1F"/>
                </a:solidFill>
                <a:latin typeface="Calibri"/>
                <a:ea typeface="Calibri"/>
                <a:cs typeface="Calibri"/>
                <a:sym typeface="Calibri"/>
              </a:rPr>
              <a:t>The organizer who appears only when things are urgent has no relationships to activate. Power is built slowly</a:t>
            </a:r>
            <a:r>
              <a:rPr lang="en" sz="1050">
                <a:solidFill>
                  <a:srgbClr val="3D2B1F"/>
                </a:solidFill>
                <a:latin typeface="Calibri"/>
                <a:ea typeface="Calibri"/>
                <a:cs typeface="Calibri"/>
                <a:sym typeface="Calibri"/>
              </a:rPr>
              <a:t>.</a:t>
            </a:r>
            <a:endParaRPr b="0" i="0" sz="1050" u="none" cap="none" strike="noStrike">
              <a:solidFill>
                <a:schemeClr val="dk1"/>
              </a:solidFill>
              <a:latin typeface="Calibri"/>
              <a:ea typeface="Calibri"/>
              <a:cs typeface="Calibri"/>
              <a:sym typeface="Calibri"/>
            </a:endParaRPr>
          </a:p>
        </p:txBody>
      </p:sp>
      <p:sp>
        <p:nvSpPr>
          <p:cNvPr id="274" name="Google Shape;274;p43"/>
          <p:cNvSpPr/>
          <p:nvPr/>
        </p:nvSpPr>
        <p:spPr>
          <a:xfrm>
            <a:off x="411475" y="4590228"/>
            <a:ext cx="8321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950"/>
              <a:buFont typeface="Calibri"/>
              <a:buNone/>
            </a:pPr>
            <a:r>
              <a:t/>
            </a:r>
            <a:endParaRPr b="0" i="0" sz="1250" u="none" cap="none" strike="noStrike">
              <a:solidFill>
                <a:schemeClr val="dk1"/>
              </a:solidFill>
              <a:latin typeface="Calibri"/>
              <a:ea typeface="Calibri"/>
              <a:cs typeface="Calibri"/>
              <a:sym typeface="Calibri"/>
            </a:endParaRPr>
          </a:p>
        </p:txBody>
      </p:sp>
      <p:sp>
        <p:nvSpPr>
          <p:cNvPr id="275" name="Google Shape;275;p43"/>
          <p:cNvSpPr/>
          <p:nvPr/>
        </p:nvSpPr>
        <p:spPr>
          <a:xfrm>
            <a:off x="411475" y="4590225"/>
            <a:ext cx="8321100" cy="347400"/>
          </a:xfrm>
          <a:prstGeom prst="rect">
            <a:avLst/>
          </a:prstGeom>
          <a:solidFill>
            <a:srgbClr val="B8D4BA"/>
          </a:solidFill>
          <a:ln cap="flat" cmpd="sng" w="12700">
            <a:solidFill>
              <a:srgbClr val="B8D4BA"/>
            </a:solidFill>
            <a:prstDash val="solid"/>
            <a:round/>
            <a:headEnd len="sm" w="sm" type="none"/>
            <a:tailEnd len="sm" w="sm" type="none"/>
          </a:ln>
          <a:effectLst>
            <a:outerShdw blurRad="50800" rotWithShape="0" algn="bl" dir="16200000" dist="25400">
              <a:srgbClr val="3D2B1F">
                <a:alpha val="784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1" i="1" lang="en" sz="1200" u="none" cap="none" strike="noStrike">
                <a:solidFill>
                  <a:srgbClr val="4D7A52"/>
                </a:solidFill>
                <a:latin typeface="Calibri"/>
                <a:ea typeface="Calibri"/>
                <a:cs typeface="Calibri"/>
                <a:sym typeface="Calibri"/>
              </a:rPr>
              <a:t>"That no one is relying on you is a great sign that what you're doing is a shallow hobby." — Eitan Hersh</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6F0"/>
        </a:solidFill>
      </p:bgPr>
    </p:bg>
    <p:spTree>
      <p:nvGrpSpPr>
        <p:cNvPr id="280" name="Shape 280"/>
        <p:cNvGrpSpPr/>
        <p:nvPr/>
      </p:nvGrpSpPr>
      <p:grpSpPr>
        <a:xfrm>
          <a:off x="0" y="0"/>
          <a:ext cx="0" cy="0"/>
          <a:chOff x="0" y="0"/>
          <a:chExt cx="0" cy="0"/>
        </a:xfrm>
      </p:grpSpPr>
      <p:sp>
        <p:nvSpPr>
          <p:cNvPr id="281" name="Google Shape;281;p44"/>
          <p:cNvSpPr/>
          <p:nvPr/>
        </p:nvSpPr>
        <p:spPr>
          <a:xfrm>
            <a:off x="411480" y="256032"/>
            <a:ext cx="8321100" cy="567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2B1F"/>
              </a:buClr>
              <a:buSzPts val="2600"/>
              <a:buFont typeface="Georgia"/>
              <a:buNone/>
            </a:pPr>
            <a:r>
              <a:rPr b="1" i="0" lang="en" sz="2600" u="none" cap="none" strike="noStrike">
                <a:solidFill>
                  <a:srgbClr val="3D2B1F"/>
                </a:solidFill>
                <a:latin typeface="Georgia"/>
                <a:ea typeface="Georgia"/>
                <a:cs typeface="Georgia"/>
                <a:sym typeface="Georgia"/>
              </a:rPr>
              <a:t>The Roadmap: From Awareness to Action</a:t>
            </a:r>
            <a:endParaRPr b="0" i="0" sz="2600" u="none" cap="none" strike="noStrike">
              <a:solidFill>
                <a:schemeClr val="dk1"/>
              </a:solidFill>
              <a:latin typeface="Calibri"/>
              <a:ea typeface="Calibri"/>
              <a:cs typeface="Calibri"/>
              <a:sym typeface="Calibri"/>
            </a:endParaRPr>
          </a:p>
        </p:txBody>
      </p:sp>
      <p:sp>
        <p:nvSpPr>
          <p:cNvPr id="282" name="Google Shape;282;p44"/>
          <p:cNvSpPr/>
          <p:nvPr/>
        </p:nvSpPr>
        <p:spPr>
          <a:xfrm>
            <a:off x="411480" y="804672"/>
            <a:ext cx="83211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4C36"/>
              </a:buClr>
              <a:buSzPts val="1350"/>
              <a:buFont typeface="Calibri"/>
              <a:buNone/>
            </a:pPr>
            <a:r>
              <a:rPr b="0" i="1" lang="en" sz="1350" u="none" cap="none" strike="noStrike">
                <a:solidFill>
                  <a:srgbClr val="6B4C36"/>
                </a:solidFill>
                <a:latin typeface="Calibri"/>
                <a:ea typeface="Calibri"/>
                <a:cs typeface="Calibri"/>
                <a:sym typeface="Calibri"/>
              </a:rPr>
              <a:t>Each step builds on the last. Start where you are.</a:t>
            </a:r>
            <a:endParaRPr b="0" i="0" sz="1350" u="none" cap="none" strike="noStrike">
              <a:solidFill>
                <a:schemeClr val="dk1"/>
              </a:solidFill>
              <a:latin typeface="Calibri"/>
              <a:ea typeface="Calibri"/>
              <a:cs typeface="Calibri"/>
              <a:sym typeface="Calibri"/>
            </a:endParaRPr>
          </a:p>
        </p:txBody>
      </p:sp>
      <p:sp>
        <p:nvSpPr>
          <p:cNvPr id="283" name="Google Shape;283;p44"/>
          <p:cNvSpPr/>
          <p:nvPr/>
        </p:nvSpPr>
        <p:spPr>
          <a:xfrm>
            <a:off x="1161288" y="1261872"/>
            <a:ext cx="548700" cy="548700"/>
          </a:xfrm>
          <a:prstGeom prst="ellipse">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4" name="Google Shape;284;p44"/>
          <p:cNvSpPr/>
          <p:nvPr/>
        </p:nvSpPr>
        <p:spPr>
          <a:xfrm>
            <a:off x="1161288" y="1280160"/>
            <a:ext cx="548700" cy="5121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800"/>
              <a:buFont typeface="Georgia"/>
              <a:buNone/>
            </a:pPr>
            <a:r>
              <a:rPr b="1" i="0" lang="en" sz="1800" u="none" cap="none" strike="noStrike">
                <a:solidFill>
                  <a:srgbClr val="FFFFFF"/>
                </a:solidFill>
                <a:latin typeface="Georgia"/>
                <a:ea typeface="Georgia"/>
                <a:cs typeface="Georgia"/>
                <a:sym typeface="Georgia"/>
              </a:rPr>
              <a:t>1</a:t>
            </a:r>
            <a:endParaRPr b="0" i="0" sz="1800" u="none" cap="none" strike="noStrike">
              <a:solidFill>
                <a:schemeClr val="dk1"/>
              </a:solidFill>
              <a:latin typeface="Calibri"/>
              <a:ea typeface="Calibri"/>
              <a:cs typeface="Calibri"/>
              <a:sym typeface="Calibri"/>
            </a:endParaRPr>
          </a:p>
        </p:txBody>
      </p:sp>
      <p:sp>
        <p:nvSpPr>
          <p:cNvPr id="285" name="Google Shape;285;p44"/>
          <p:cNvSpPr/>
          <p:nvPr/>
        </p:nvSpPr>
        <p:spPr>
          <a:xfrm>
            <a:off x="411480" y="1901952"/>
            <a:ext cx="1993500" cy="2487300"/>
          </a:xfrm>
          <a:prstGeom prst="rect">
            <a:avLst/>
          </a:prstGeom>
          <a:solidFill>
            <a:srgbClr val="F0E8DC"/>
          </a:solidFill>
          <a:ln cap="flat" cmpd="sng" w="9525">
            <a:solidFill>
              <a:srgbClr val="E2D5C3"/>
            </a:solidFill>
            <a:prstDash val="solid"/>
            <a:round/>
            <a:headEnd len="sm" w="sm" type="none"/>
            <a:tailEnd len="sm" w="sm" type="none"/>
          </a:ln>
          <a:effectLst>
            <a:outerShdw blurRad="63500" rotWithShape="0" algn="bl" dir="8100000" dist="25400">
              <a:srgbClr val="3D2B1F">
                <a:alpha val="102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6" name="Google Shape;286;p44"/>
          <p:cNvSpPr/>
          <p:nvPr/>
        </p:nvSpPr>
        <p:spPr>
          <a:xfrm>
            <a:off x="411475" y="1901950"/>
            <a:ext cx="1956900" cy="512100"/>
          </a:xfrm>
          <a:prstGeom prst="rect">
            <a:avLst/>
          </a:prstGeom>
          <a:solidFill>
            <a:srgbClr val="4D7A52"/>
          </a:solidFill>
          <a:ln cap="flat" cmpd="sng" w="12700">
            <a:solidFill>
              <a:srgbClr val="4D7A5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7" name="Google Shape;287;p44"/>
          <p:cNvSpPr/>
          <p:nvPr/>
        </p:nvSpPr>
        <p:spPr>
          <a:xfrm>
            <a:off x="503075" y="1971748"/>
            <a:ext cx="18105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250"/>
              <a:buFont typeface="Georgia"/>
              <a:buNone/>
            </a:pPr>
            <a:r>
              <a:rPr b="1" i="0" lang="en" sz="1250" u="none" cap="none" strike="noStrike">
                <a:solidFill>
                  <a:srgbClr val="FFFFFF"/>
                </a:solidFill>
                <a:latin typeface="Georgia"/>
                <a:ea typeface="Georgia"/>
                <a:cs typeface="Georgia"/>
                <a:sym typeface="Georgia"/>
              </a:rPr>
              <a:t>See It &amp; Name It</a:t>
            </a:r>
            <a:endParaRPr b="0" i="0" sz="1250" u="none" cap="none" strike="noStrike">
              <a:solidFill>
                <a:schemeClr val="dk1"/>
              </a:solidFill>
              <a:latin typeface="Calibri"/>
              <a:ea typeface="Calibri"/>
              <a:cs typeface="Calibri"/>
              <a:sym typeface="Calibri"/>
            </a:endParaRPr>
          </a:p>
        </p:txBody>
      </p:sp>
      <p:sp>
        <p:nvSpPr>
          <p:cNvPr id="288" name="Google Shape;288;p44"/>
          <p:cNvSpPr/>
          <p:nvPr/>
        </p:nvSpPr>
        <p:spPr>
          <a:xfrm>
            <a:off x="502925" y="2571875"/>
            <a:ext cx="1810500" cy="1716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3D2B1F"/>
              </a:buClr>
              <a:buSzPts val="1150"/>
              <a:buFont typeface="Calibri"/>
              <a:buNone/>
            </a:pPr>
            <a:r>
              <a:rPr b="0" i="0" lang="en" sz="1150" u="none" cap="none" strike="noStrike">
                <a:solidFill>
                  <a:srgbClr val="3D2B1F"/>
                </a:solidFill>
                <a:latin typeface="Calibri"/>
                <a:ea typeface="Calibri"/>
                <a:cs typeface="Calibri"/>
                <a:sym typeface="Calibri"/>
              </a:rPr>
              <a:t>Refuse normalization. Counter misinformation actively and consistently in your own circles.</a:t>
            </a:r>
            <a:endParaRPr b="0" i="0" sz="1150" u="none" cap="none" strike="noStrike">
              <a:solidFill>
                <a:schemeClr val="dk1"/>
              </a:solidFill>
              <a:latin typeface="Calibri"/>
              <a:ea typeface="Calibri"/>
              <a:cs typeface="Calibri"/>
              <a:sym typeface="Calibri"/>
            </a:endParaRPr>
          </a:p>
        </p:txBody>
      </p:sp>
      <p:sp>
        <p:nvSpPr>
          <p:cNvPr id="289" name="Google Shape;289;p44"/>
          <p:cNvSpPr/>
          <p:nvPr/>
        </p:nvSpPr>
        <p:spPr>
          <a:xfrm>
            <a:off x="3282696" y="1261872"/>
            <a:ext cx="548700" cy="548700"/>
          </a:xfrm>
          <a:prstGeom prst="ellipse">
            <a:avLst/>
          </a:prstGeom>
          <a:solidFill>
            <a:srgbClr val="C4622D"/>
          </a:solidFill>
          <a:ln cap="flat" cmpd="sng" w="12700">
            <a:solidFill>
              <a:srgbClr val="C4622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0" name="Google Shape;290;p44"/>
          <p:cNvSpPr/>
          <p:nvPr/>
        </p:nvSpPr>
        <p:spPr>
          <a:xfrm>
            <a:off x="3282696" y="1280160"/>
            <a:ext cx="548700" cy="5121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800"/>
              <a:buFont typeface="Georgia"/>
              <a:buNone/>
            </a:pPr>
            <a:r>
              <a:rPr b="1" i="0" lang="en" sz="1800" u="none" cap="none" strike="noStrike">
                <a:solidFill>
                  <a:srgbClr val="FFFFFF"/>
                </a:solidFill>
                <a:latin typeface="Georgia"/>
                <a:ea typeface="Georgia"/>
                <a:cs typeface="Georgia"/>
                <a:sym typeface="Georgia"/>
              </a:rPr>
              <a:t>2</a:t>
            </a:r>
            <a:endParaRPr b="0" i="0" sz="1800" u="none" cap="none" strike="noStrike">
              <a:solidFill>
                <a:schemeClr val="dk1"/>
              </a:solidFill>
              <a:latin typeface="Calibri"/>
              <a:ea typeface="Calibri"/>
              <a:cs typeface="Calibri"/>
              <a:sym typeface="Calibri"/>
            </a:endParaRPr>
          </a:p>
        </p:txBody>
      </p:sp>
      <p:sp>
        <p:nvSpPr>
          <p:cNvPr id="291" name="Google Shape;291;p44"/>
          <p:cNvSpPr/>
          <p:nvPr/>
        </p:nvSpPr>
        <p:spPr>
          <a:xfrm>
            <a:off x="2532888" y="1901952"/>
            <a:ext cx="1993500" cy="2487300"/>
          </a:xfrm>
          <a:prstGeom prst="rect">
            <a:avLst/>
          </a:prstGeom>
          <a:solidFill>
            <a:srgbClr val="F0E8DC"/>
          </a:solidFill>
          <a:ln cap="flat" cmpd="sng" w="9525">
            <a:solidFill>
              <a:srgbClr val="E2D5C3"/>
            </a:solidFill>
            <a:prstDash val="solid"/>
            <a:round/>
            <a:headEnd len="sm" w="sm" type="none"/>
            <a:tailEnd len="sm" w="sm" type="none"/>
          </a:ln>
          <a:effectLst>
            <a:outerShdw blurRad="63500" rotWithShape="0" algn="bl" dir="8100000" dist="25400">
              <a:srgbClr val="3D2B1F">
                <a:alpha val="102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2" name="Google Shape;292;p44"/>
          <p:cNvSpPr/>
          <p:nvPr/>
        </p:nvSpPr>
        <p:spPr>
          <a:xfrm>
            <a:off x="2532900" y="1901950"/>
            <a:ext cx="1956900" cy="512100"/>
          </a:xfrm>
          <a:prstGeom prst="rect">
            <a:avLst/>
          </a:prstGeom>
          <a:solidFill>
            <a:srgbClr val="C4622D"/>
          </a:solidFill>
          <a:ln cap="flat" cmpd="sng" w="12700">
            <a:solidFill>
              <a:srgbClr val="C4622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3" name="Google Shape;293;p44"/>
          <p:cNvSpPr/>
          <p:nvPr/>
        </p:nvSpPr>
        <p:spPr>
          <a:xfrm>
            <a:off x="2624325" y="2117800"/>
            <a:ext cx="1810500" cy="1041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250"/>
              <a:buFont typeface="Georgia"/>
              <a:buNone/>
            </a:pPr>
            <a:r>
              <a:rPr b="1" i="0" lang="en" sz="1250" u="none" cap="none" strike="noStrike">
                <a:solidFill>
                  <a:srgbClr val="FFFFFF"/>
                </a:solidFill>
                <a:latin typeface="Georgia"/>
                <a:ea typeface="Georgia"/>
                <a:cs typeface="Georgia"/>
                <a:sym typeface="Georgia"/>
              </a:rPr>
              <a:t>Build Neighbor Networks</a:t>
            </a:r>
            <a:endParaRPr b="0" i="0" sz="1250" u="none" cap="none" strike="noStrike">
              <a:solidFill>
                <a:schemeClr val="dk1"/>
              </a:solidFill>
              <a:latin typeface="Calibri"/>
              <a:ea typeface="Calibri"/>
              <a:cs typeface="Calibri"/>
              <a:sym typeface="Calibri"/>
            </a:endParaRPr>
          </a:p>
        </p:txBody>
      </p:sp>
      <p:sp>
        <p:nvSpPr>
          <p:cNvPr id="294" name="Google Shape;294;p44"/>
          <p:cNvSpPr/>
          <p:nvPr/>
        </p:nvSpPr>
        <p:spPr>
          <a:xfrm>
            <a:off x="2624325" y="2571875"/>
            <a:ext cx="1810500" cy="1716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3D2B1F"/>
              </a:buClr>
              <a:buSzPts val="1150"/>
              <a:buFont typeface="Calibri"/>
              <a:buNone/>
            </a:pPr>
            <a:r>
              <a:rPr b="0" i="0" lang="en" sz="1150" u="none" cap="none" strike="noStrike">
                <a:solidFill>
                  <a:srgbClr val="3D2B1F"/>
                </a:solidFill>
                <a:latin typeface="Calibri"/>
                <a:ea typeface="Calibri"/>
                <a:cs typeface="Calibri"/>
                <a:sym typeface="Calibri"/>
              </a:rPr>
              <a:t>Join networks, connect with coalitions, build trust. Relationships are the infrastructure of resistance.</a:t>
            </a:r>
            <a:endParaRPr b="0" i="0" sz="1150" u="none" cap="none" strike="noStrike">
              <a:solidFill>
                <a:schemeClr val="dk1"/>
              </a:solidFill>
              <a:latin typeface="Calibri"/>
              <a:ea typeface="Calibri"/>
              <a:cs typeface="Calibri"/>
              <a:sym typeface="Calibri"/>
            </a:endParaRPr>
          </a:p>
        </p:txBody>
      </p:sp>
      <p:sp>
        <p:nvSpPr>
          <p:cNvPr id="295" name="Google Shape;295;p44"/>
          <p:cNvSpPr/>
          <p:nvPr/>
        </p:nvSpPr>
        <p:spPr>
          <a:xfrm>
            <a:off x="5404104" y="1261872"/>
            <a:ext cx="548700" cy="548700"/>
          </a:xfrm>
          <a:prstGeom prst="ellipse">
            <a:avLst/>
          </a:prstGeom>
          <a:solidFill>
            <a:srgbClr val="8B3A1C"/>
          </a:solidFill>
          <a:ln cap="flat" cmpd="sng" w="12700">
            <a:solidFill>
              <a:srgbClr val="8B3A1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6" name="Google Shape;296;p44"/>
          <p:cNvSpPr/>
          <p:nvPr/>
        </p:nvSpPr>
        <p:spPr>
          <a:xfrm>
            <a:off x="5404104" y="1280160"/>
            <a:ext cx="548700" cy="5121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800"/>
              <a:buFont typeface="Georgia"/>
              <a:buNone/>
            </a:pPr>
            <a:r>
              <a:rPr b="1" i="0" lang="en" sz="1800" u="none" cap="none" strike="noStrike">
                <a:solidFill>
                  <a:srgbClr val="FFFFFF"/>
                </a:solidFill>
                <a:latin typeface="Georgia"/>
                <a:ea typeface="Georgia"/>
                <a:cs typeface="Georgia"/>
                <a:sym typeface="Georgia"/>
              </a:rPr>
              <a:t>3</a:t>
            </a:r>
            <a:endParaRPr b="0" i="0" sz="1800" u="none" cap="none" strike="noStrike">
              <a:solidFill>
                <a:schemeClr val="dk1"/>
              </a:solidFill>
              <a:latin typeface="Calibri"/>
              <a:ea typeface="Calibri"/>
              <a:cs typeface="Calibri"/>
              <a:sym typeface="Calibri"/>
            </a:endParaRPr>
          </a:p>
        </p:txBody>
      </p:sp>
      <p:sp>
        <p:nvSpPr>
          <p:cNvPr id="297" name="Google Shape;297;p44"/>
          <p:cNvSpPr/>
          <p:nvPr/>
        </p:nvSpPr>
        <p:spPr>
          <a:xfrm>
            <a:off x="4654296" y="1901952"/>
            <a:ext cx="1993500" cy="2487300"/>
          </a:xfrm>
          <a:prstGeom prst="rect">
            <a:avLst/>
          </a:prstGeom>
          <a:solidFill>
            <a:srgbClr val="F0E8DC"/>
          </a:solidFill>
          <a:ln cap="flat" cmpd="sng" w="9525">
            <a:solidFill>
              <a:srgbClr val="E2D5C3"/>
            </a:solidFill>
            <a:prstDash val="solid"/>
            <a:round/>
            <a:headEnd len="sm" w="sm" type="none"/>
            <a:tailEnd len="sm" w="sm" type="none"/>
          </a:ln>
          <a:effectLst>
            <a:outerShdw blurRad="63500" rotWithShape="0" algn="bl" dir="8100000" dist="25400">
              <a:srgbClr val="3D2B1F">
                <a:alpha val="102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8" name="Google Shape;298;p44"/>
          <p:cNvSpPr/>
          <p:nvPr/>
        </p:nvSpPr>
        <p:spPr>
          <a:xfrm>
            <a:off x="4654300" y="1901950"/>
            <a:ext cx="1993500" cy="512100"/>
          </a:xfrm>
          <a:prstGeom prst="rect">
            <a:avLst/>
          </a:prstGeom>
          <a:solidFill>
            <a:srgbClr val="8B3A1C"/>
          </a:solidFill>
          <a:ln cap="flat" cmpd="sng" w="12700">
            <a:solidFill>
              <a:srgbClr val="8B3A1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9" name="Google Shape;299;p44"/>
          <p:cNvSpPr/>
          <p:nvPr/>
        </p:nvSpPr>
        <p:spPr>
          <a:xfrm>
            <a:off x="4745725" y="2117912"/>
            <a:ext cx="1810500" cy="1041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250"/>
              <a:buFont typeface="Georgia"/>
              <a:buNone/>
            </a:pPr>
            <a:r>
              <a:rPr b="1" i="0" lang="en" sz="1250" u="none" cap="none" strike="noStrike">
                <a:solidFill>
                  <a:srgbClr val="FFFFFF"/>
                </a:solidFill>
                <a:latin typeface="Georgia"/>
                <a:ea typeface="Georgia"/>
                <a:cs typeface="Georgia"/>
                <a:sym typeface="Georgia"/>
              </a:rPr>
              <a:t>Withdraw Cooperation</a:t>
            </a:r>
            <a:endParaRPr b="0" i="0" sz="1250" u="none" cap="none" strike="noStrike">
              <a:solidFill>
                <a:schemeClr val="dk1"/>
              </a:solidFill>
              <a:latin typeface="Calibri"/>
              <a:ea typeface="Calibri"/>
              <a:cs typeface="Calibri"/>
              <a:sym typeface="Calibri"/>
            </a:endParaRPr>
          </a:p>
        </p:txBody>
      </p:sp>
      <p:sp>
        <p:nvSpPr>
          <p:cNvPr id="300" name="Google Shape;300;p44"/>
          <p:cNvSpPr/>
          <p:nvPr/>
        </p:nvSpPr>
        <p:spPr>
          <a:xfrm>
            <a:off x="4745725" y="2571750"/>
            <a:ext cx="1810500" cy="1716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3D2B1F"/>
              </a:buClr>
              <a:buSzPts val="1150"/>
              <a:buFont typeface="Calibri"/>
              <a:buNone/>
            </a:pPr>
            <a:r>
              <a:rPr b="0" i="0" lang="en" sz="1150" u="none" cap="none" strike="noStrike">
                <a:solidFill>
                  <a:srgbClr val="3D2B1F"/>
                </a:solidFill>
                <a:latin typeface="Calibri"/>
                <a:ea typeface="Calibri"/>
                <a:cs typeface="Calibri"/>
                <a:sym typeface="Calibri"/>
              </a:rPr>
              <a:t>Boycotts, strikes, slow compliance. Economic and social pressure applied with discipline and coordination.</a:t>
            </a:r>
            <a:endParaRPr b="0" i="0" sz="1150" u="none" cap="none" strike="noStrike">
              <a:solidFill>
                <a:schemeClr val="dk1"/>
              </a:solidFill>
              <a:latin typeface="Calibri"/>
              <a:ea typeface="Calibri"/>
              <a:cs typeface="Calibri"/>
              <a:sym typeface="Calibri"/>
            </a:endParaRPr>
          </a:p>
        </p:txBody>
      </p:sp>
      <p:sp>
        <p:nvSpPr>
          <p:cNvPr id="301" name="Google Shape;301;p44"/>
          <p:cNvSpPr/>
          <p:nvPr/>
        </p:nvSpPr>
        <p:spPr>
          <a:xfrm>
            <a:off x="7525512" y="1261872"/>
            <a:ext cx="548700" cy="548700"/>
          </a:xfrm>
          <a:prstGeom prst="ellipse">
            <a:avLst/>
          </a:prstGeom>
          <a:solidFill>
            <a:srgbClr val="6B4C36"/>
          </a:solidFill>
          <a:ln cap="flat" cmpd="sng" w="12700">
            <a:solidFill>
              <a:srgbClr val="6B4C3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2" name="Google Shape;302;p44"/>
          <p:cNvSpPr/>
          <p:nvPr/>
        </p:nvSpPr>
        <p:spPr>
          <a:xfrm>
            <a:off x="7525512" y="1280160"/>
            <a:ext cx="548700" cy="5121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800"/>
              <a:buFont typeface="Georgia"/>
              <a:buNone/>
            </a:pPr>
            <a:r>
              <a:rPr b="1" i="0" lang="en" sz="1800" u="none" cap="none" strike="noStrike">
                <a:solidFill>
                  <a:srgbClr val="FFFFFF"/>
                </a:solidFill>
                <a:latin typeface="Georgia"/>
                <a:ea typeface="Georgia"/>
                <a:cs typeface="Georgia"/>
                <a:sym typeface="Georgia"/>
              </a:rPr>
              <a:t>4</a:t>
            </a:r>
            <a:endParaRPr b="0" i="0" sz="1800" u="none" cap="none" strike="noStrike">
              <a:solidFill>
                <a:schemeClr val="dk1"/>
              </a:solidFill>
              <a:latin typeface="Calibri"/>
              <a:ea typeface="Calibri"/>
              <a:cs typeface="Calibri"/>
              <a:sym typeface="Calibri"/>
            </a:endParaRPr>
          </a:p>
        </p:txBody>
      </p:sp>
      <p:sp>
        <p:nvSpPr>
          <p:cNvPr id="303" name="Google Shape;303;p44"/>
          <p:cNvSpPr/>
          <p:nvPr/>
        </p:nvSpPr>
        <p:spPr>
          <a:xfrm>
            <a:off x="6775704" y="1901952"/>
            <a:ext cx="1993500" cy="2487300"/>
          </a:xfrm>
          <a:prstGeom prst="rect">
            <a:avLst/>
          </a:prstGeom>
          <a:solidFill>
            <a:srgbClr val="F0E8DC"/>
          </a:solidFill>
          <a:ln cap="flat" cmpd="sng" w="9525">
            <a:solidFill>
              <a:srgbClr val="E2D5C3"/>
            </a:solidFill>
            <a:prstDash val="solid"/>
            <a:round/>
            <a:headEnd len="sm" w="sm" type="none"/>
            <a:tailEnd len="sm" w="sm" type="none"/>
          </a:ln>
          <a:effectLst>
            <a:outerShdw blurRad="63500" rotWithShape="0" algn="bl" dir="8100000" dist="25400">
              <a:srgbClr val="3D2B1F">
                <a:alpha val="102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4" name="Google Shape;304;p44"/>
          <p:cNvSpPr/>
          <p:nvPr/>
        </p:nvSpPr>
        <p:spPr>
          <a:xfrm>
            <a:off x="6775700" y="1901950"/>
            <a:ext cx="1956900" cy="512100"/>
          </a:xfrm>
          <a:prstGeom prst="rect">
            <a:avLst/>
          </a:prstGeom>
          <a:solidFill>
            <a:srgbClr val="6B4C36"/>
          </a:solidFill>
          <a:ln cap="flat" cmpd="sng" w="12700">
            <a:solidFill>
              <a:srgbClr val="6B4C3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5" name="Google Shape;305;p44"/>
          <p:cNvSpPr/>
          <p:nvPr/>
        </p:nvSpPr>
        <p:spPr>
          <a:xfrm>
            <a:off x="6867150" y="2033175"/>
            <a:ext cx="1810500" cy="1887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250"/>
              <a:buFont typeface="Georgia"/>
              <a:buNone/>
            </a:pPr>
            <a:r>
              <a:rPr b="1" i="0" lang="en" sz="1250" u="none" cap="none" strike="noStrike">
                <a:solidFill>
                  <a:srgbClr val="FFFFFF"/>
                </a:solidFill>
                <a:latin typeface="Georgia"/>
                <a:ea typeface="Georgia"/>
                <a:cs typeface="Georgia"/>
                <a:sym typeface="Georgia"/>
              </a:rPr>
              <a:t>Nonviolent Disobedience</a:t>
            </a:r>
            <a:endParaRPr b="0" i="0" sz="1250" u="none" cap="none" strike="noStrike">
              <a:solidFill>
                <a:schemeClr val="dk1"/>
              </a:solidFill>
              <a:latin typeface="Calibri"/>
              <a:ea typeface="Calibri"/>
              <a:cs typeface="Calibri"/>
              <a:sym typeface="Calibri"/>
            </a:endParaRPr>
          </a:p>
        </p:txBody>
      </p:sp>
      <p:sp>
        <p:nvSpPr>
          <p:cNvPr id="306" name="Google Shape;306;p44"/>
          <p:cNvSpPr/>
          <p:nvPr/>
        </p:nvSpPr>
        <p:spPr>
          <a:xfrm>
            <a:off x="6867150" y="2571875"/>
            <a:ext cx="1810500" cy="1716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3D2B1F"/>
              </a:buClr>
              <a:buSzPts val="1150"/>
              <a:buFont typeface="Calibri"/>
              <a:buNone/>
            </a:pPr>
            <a:r>
              <a:rPr b="0" i="0" lang="en" sz="1150" u="none" cap="none" strike="noStrike">
                <a:solidFill>
                  <a:srgbClr val="3D2B1F"/>
                </a:solidFill>
                <a:latin typeface="Calibri"/>
                <a:ea typeface="Calibri"/>
                <a:cs typeface="Calibri"/>
                <a:sym typeface="Calibri"/>
              </a:rPr>
              <a:t>Trained, disciplined actions to protect vulnerable neighbors. Always coordinated, always strategic.</a:t>
            </a:r>
            <a:endParaRPr b="0" i="0" sz="115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